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2" r:id="rId7"/>
    <p:sldId id="272" r:id="rId8"/>
    <p:sldId id="274" r:id="rId9"/>
    <p:sldId id="263" r:id="rId10"/>
    <p:sldId id="273" r:id="rId11"/>
    <p:sldId id="264" r:id="rId12"/>
    <p:sldId id="265" r:id="rId13"/>
    <p:sldId id="275" r:id="rId14"/>
    <p:sldId id="276" r:id="rId15"/>
    <p:sldId id="266" r:id="rId16"/>
    <p:sldId id="267" r:id="rId17"/>
    <p:sldId id="268" r:id="rId18"/>
    <p:sldId id="277" r:id="rId19"/>
    <p:sldId id="279" r:id="rId20"/>
    <p:sldId id="280" r:id="rId21"/>
    <p:sldId id="281" r:id="rId22"/>
    <p:sldId id="270" r:id="rId23"/>
    <p:sldId id="283"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ain, Wendy" initials="D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33"/>
    <a:srgbClr val="183C5C"/>
    <a:srgbClr val="665FA3"/>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p:cViewPr varScale="1">
        <p:scale>
          <a:sx n="120" d="100"/>
          <a:sy n="120" d="100"/>
        </p:scale>
        <p:origin x="2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27T23:33:53.135" idx="1">
    <p:pos x="10" y="10"/>
    <p:text/>
    <p:extLst>
      <p:ext uri="{C676402C-5697-4E1C-873F-D02D1690AC5C}">
        <p15:threadingInfo xmlns:p15="http://schemas.microsoft.com/office/powerpoint/2012/main" timeZoneBias="360"/>
      </p:ext>
    </p:extLst>
  </p:cm>
  <p:cm authorId="1" dt="2017-12-27T23:33:53.793" idx="2">
    <p:pos x="106" y="106"/>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016AE-51CF-4753-A853-10FD97C5A432}" type="datetimeFigureOut">
              <a:rPr lang="en-US" smtClean="0"/>
              <a:t>12/29/17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85BC-C0E0-4472-9D35-F44F3ADD20A3}" type="slidenum">
              <a:rPr lang="en-US" smtClean="0"/>
              <a:t>‹#›</a:t>
            </a:fld>
            <a:endParaRPr lang="en-US"/>
          </a:p>
        </p:txBody>
      </p:sp>
    </p:spTree>
    <p:extLst>
      <p:ext uri="{BB962C8B-B14F-4D97-AF65-F5344CB8AC3E}">
        <p14:creationId xmlns:p14="http://schemas.microsoft.com/office/powerpoint/2010/main" val="309872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785BC-C0E0-4472-9D35-F44F3ADD20A3}" type="slidenum">
              <a:rPr lang="en-US" smtClean="0"/>
              <a:t>6</a:t>
            </a:fld>
            <a:endParaRPr lang="en-US"/>
          </a:p>
        </p:txBody>
      </p:sp>
    </p:spTree>
    <p:extLst>
      <p:ext uri="{BB962C8B-B14F-4D97-AF65-F5344CB8AC3E}">
        <p14:creationId xmlns:p14="http://schemas.microsoft.com/office/powerpoint/2010/main" val="237815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92A58-9EB6-4AEE-83CF-36C2114A0466}"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300506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92A58-9EB6-4AEE-83CF-36C2114A0466}"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205762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92A58-9EB6-4AEE-83CF-36C2114A0466}"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171975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92A58-9EB6-4AEE-83CF-36C2114A0466}"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159719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92A58-9EB6-4AEE-83CF-36C2114A0466}"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294976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92A58-9EB6-4AEE-83CF-36C2114A0466}"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125595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92A58-9EB6-4AEE-83CF-36C2114A0466}" type="datetimeFigureOut">
              <a:rPr lang="en-US" smtClean="0"/>
              <a:t>12/29/17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65929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92A58-9EB6-4AEE-83CF-36C2114A0466}" type="datetimeFigureOut">
              <a:rPr lang="en-US" smtClean="0"/>
              <a:t>12/29/17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17191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92A58-9EB6-4AEE-83CF-36C2114A0466}" type="datetimeFigureOut">
              <a:rPr lang="en-US" smtClean="0"/>
              <a:t>12/29/17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330821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92A58-9EB6-4AEE-83CF-36C2114A0466}"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91713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92A58-9EB6-4AEE-83CF-36C2114A0466}"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1191-4A81-4F77-9CAC-4C7CE03EA47D}" type="slidenum">
              <a:rPr lang="en-US" smtClean="0"/>
              <a:t>‹#›</a:t>
            </a:fld>
            <a:endParaRPr lang="en-US"/>
          </a:p>
        </p:txBody>
      </p:sp>
    </p:spTree>
    <p:extLst>
      <p:ext uri="{BB962C8B-B14F-4D97-AF65-F5344CB8AC3E}">
        <p14:creationId xmlns:p14="http://schemas.microsoft.com/office/powerpoint/2010/main" val="2200951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92A58-9EB6-4AEE-83CF-36C2114A0466}" type="datetimeFigureOut">
              <a:rPr lang="en-US" smtClean="0"/>
              <a:t>12/29/17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1191-4A81-4F77-9CAC-4C7CE03EA47D}" type="slidenum">
              <a:rPr lang="en-US" smtClean="0"/>
              <a:t>‹#›</a:t>
            </a:fld>
            <a:endParaRPr lang="en-US"/>
          </a:p>
        </p:txBody>
      </p:sp>
    </p:spTree>
    <p:extLst>
      <p:ext uri="{BB962C8B-B14F-4D97-AF65-F5344CB8AC3E}">
        <p14:creationId xmlns:p14="http://schemas.microsoft.com/office/powerpoint/2010/main" val="1651909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slide" Target="slid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slide" Target="slide14.xml"/><Relationship Id="rId1" Type="http://schemas.openxmlformats.org/officeDocument/2006/relationships/slideLayout" Target="../slideLayouts/slideLayout7.xml"/><Relationship Id="rId2"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slide" Target="slide16.xml"/><Relationship Id="rId1" Type="http://schemas.openxmlformats.org/officeDocument/2006/relationships/slideLayout" Target="../slideLayouts/slideLayout2.xml"/><Relationship Id="rId2" Type="http://schemas.openxmlformats.org/officeDocument/2006/relationships/slide" Target="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store.steampowered.com/app/628290/All_Walls_Must_Fall__A_TechNoir_Tactics_Game/" TargetMode="External"/><Relationship Id="rId5" Type="http://schemas.openxmlformats.org/officeDocument/2006/relationships/image" Target="../media/image21.jpeg"/><Relationship Id="rId6" Type="http://schemas.openxmlformats.org/officeDocument/2006/relationships/hyperlink" Target="http://store.steampowered.com/app/417860/Emily_is_Away/" TargetMode="External"/><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everjane.com/" TargetMode="External"/><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interactivestory.net/" TargetMode="External"/><Relationship Id="rId5" Type="http://schemas.openxmlformats.org/officeDocument/2006/relationships/image" Target="../media/image25.jpeg"/><Relationship Id="rId6" Type="http://schemas.openxmlformats.org/officeDocument/2006/relationships/hyperlink" Target="http://store.steampowered.com/app/381780/80_Days/" TargetMode="External"/><Relationship Id="rId7"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22.xml"/><Relationship Id="rId6" Type="http://schemas.openxmlformats.org/officeDocument/2006/relationships/slide" Target="slide12.xml"/><Relationship Id="rId7" Type="http://schemas.openxmlformats.org/officeDocument/2006/relationships/slide" Target="slide17.xml"/><Relationship Id="rId8"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argumentchampion.com/" TargetMode="External"/><Relationship Id="rId5" Type="http://schemas.openxmlformats.org/officeDocument/2006/relationships/image" Target="../media/image27.jpeg"/><Relationship Id="rId6" Type="http://schemas.openxmlformats.org/officeDocument/2006/relationships/hyperlink" Target="http://www.kongregate.com/games/PromWeekPlaya/prom-week?acomplete=prom+week" TargetMode="External"/><Relationship Id="rId7"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Phoenix_Wright:_Ace_Attorney" TargetMode="External"/><Relationship Id="rId4" Type="http://schemas.openxmlformats.org/officeDocument/2006/relationships/image" Target="../media/image29.png"/><Relationship Id="rId5" Type="http://schemas.openxmlformats.org/officeDocument/2006/relationships/hyperlink" Target="https://play.google.com/store/apps/details?id=com.threeminutegames.lifeline.google&amp;hl=en" TargetMode="External"/><Relationship Id="rId6" Type="http://schemas.openxmlformats.org/officeDocument/2006/relationships/image" Target="../media/image30.png"/><Relationship Id="rId7" Type="http://schemas.openxmlformats.org/officeDocument/2006/relationships/slide" Target="slide2.xml"/><Relationship Id="rId8"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3.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4.png"/><Relationship Id="rId5" Type="http://schemas.openxmlformats.org/officeDocument/2006/relationships/hyperlink" Target="http://www.giantotter.com/" TargetMode="External"/><Relationship Id="rId6" Type="http://schemas.openxmlformats.org/officeDocument/2006/relationships/image" Target="../media/image31.jpeg"/><Relationship Id="rId7" Type="http://schemas.openxmlformats.org/officeDocument/2006/relationships/hyperlink" Target="http://alumni.media.mit.edu/~jorkin/restaurant/research/" TargetMode="External"/><Relationship Id="rId8" Type="http://schemas.openxmlformats.org/officeDocument/2006/relationships/image" Target="../media/image32.jpeg"/><Relationship Id="rId9" Type="http://schemas.openxmlformats.org/officeDocument/2006/relationships/hyperlink" Target="http://www.spiritai.com/product/character-engine/" TargetMode="External"/><Relationship Id="rId10" Type="http://schemas.openxmlformats.org/officeDocument/2006/relationships/image" Target="../media/image33.jpeg"/><Relationship Id="rId11"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gamasutra.com/blogs/BobbyLockhart/20171107/309121/5_Radical_Ideas_for_Dialogue_Systems.php" TargetMode="External"/><Relationship Id="rId4" Type="http://schemas.openxmlformats.org/officeDocument/2006/relationships/hyperlink" Target="https://www.geekwire.com/2017/interview-filmmaker-steven-soderbergh-bends-rules-tv-movies-mosaic-app-hbo/" TargetMode="External"/><Relationship Id="rId5" Type="http://schemas.openxmlformats.org/officeDocument/2006/relationships/hyperlink" Target="https://www.gamedev.net/forums/topic/657677-ideas-to-make-dialogue-funengaging/" TargetMode="External"/><Relationship Id="rId6" Type="http://schemas.openxmlformats.org/officeDocument/2006/relationships/hyperlink" Target="https://www.gamasutra.com/blogs/RonNewcomb/20110719/89854/Reusing_Planning_Trees_for_Interactive_Dialogue.php" TargetMode="External"/><Relationship Id="rId7" Type="http://schemas.openxmlformats.org/officeDocument/2006/relationships/hyperlink" Target="https://en.wikipedia.org/wiki/Politeness_theory" TargetMode="External"/><Relationship Id="rId8" Type="http://schemas.openxmlformats.org/officeDocument/2006/relationships/slide" Target="slide2.xml"/><Relationship Id="rId9"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slide" Target="slide7.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10.pn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elated image">
            <a:hlinkClick r:id="rId2" action="ppaction://hlinksldjump"/>
          </p:cNvPr>
          <p:cNvPicPr>
            <a:picLocks noChangeAspect="1" noChangeArrowheads="1"/>
          </p:cNvPicPr>
          <p:nvPr/>
        </p:nvPicPr>
        <p:blipFill rotWithShape="1">
          <a:blip r:embed="rId3">
            <a:lum bright="70000" contrast="-70000"/>
            <a:alphaModFix amt="33000"/>
            <a:extLst>
              <a:ext uri="{BEBA8EAE-BF5A-486C-A8C5-ECC9F3942E4B}">
                <a14:imgProps xmlns:a14="http://schemas.microsoft.com/office/drawing/2010/main">
                  <a14:imgLayer r:embed="rId4">
                    <a14:imgEffect>
                      <a14:sharpenSoften amount="-52000"/>
                    </a14:imgEffect>
                  </a14:imgLayer>
                </a14:imgProps>
              </a:ext>
              <a:ext uri="{28A0092B-C50C-407E-A947-70E740481C1C}">
                <a14:useLocalDpi xmlns:a14="http://schemas.microsoft.com/office/drawing/2010/main" val="0"/>
              </a:ext>
            </a:extLst>
          </a:blip>
          <a:srcRect l="19470" r="13778"/>
          <a:stretch/>
        </p:blipFill>
        <p:spPr bwMode="auto">
          <a:xfrm>
            <a:off x="0" y="8860"/>
            <a:ext cx="9144000" cy="68491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130425"/>
            <a:ext cx="9144000" cy="1470025"/>
          </a:xfrm>
        </p:spPr>
        <p:txBody>
          <a:bodyPr>
            <a:noAutofit/>
          </a:bodyPr>
          <a:lstStyle/>
          <a:p>
            <a:r>
              <a:rPr lang="en-US" sz="6000" dirty="0" smtClean="0"/>
              <a:t>Better Than Dialogue Trees</a:t>
            </a:r>
            <a:endParaRPr lang="en-US" sz="6000" dirty="0"/>
          </a:p>
        </p:txBody>
      </p:sp>
      <p:sp>
        <p:nvSpPr>
          <p:cNvPr id="3" name="Subtitle 2"/>
          <p:cNvSpPr>
            <a:spLocks noGrp="1"/>
          </p:cNvSpPr>
          <p:nvPr>
            <p:ph type="subTitle" idx="1"/>
          </p:nvPr>
        </p:nvSpPr>
        <p:spPr/>
        <p:txBody>
          <a:bodyPr/>
          <a:lstStyle/>
          <a:p>
            <a:r>
              <a:rPr lang="en-US" dirty="0" smtClean="0">
                <a:solidFill>
                  <a:schemeClr val="tx1"/>
                </a:solidFill>
              </a:rPr>
              <a:t>Presented by ALMOST HUMAN</a:t>
            </a:r>
          </a:p>
          <a:p>
            <a:r>
              <a:rPr lang="en-US" dirty="0" smtClean="0">
                <a:solidFill>
                  <a:schemeClr val="tx1"/>
                </a:solidFill>
              </a:rPr>
              <a:t>Project Horseshoe 2017</a:t>
            </a:r>
          </a:p>
          <a:p>
            <a:r>
              <a:rPr lang="en-US" dirty="0" smtClean="0">
                <a:solidFill>
                  <a:schemeClr val="tx1"/>
                </a:solidFill>
              </a:rPr>
              <a:t>(Click to proceed)</a:t>
            </a:r>
            <a:endParaRPr lang="en-US" dirty="0">
              <a:solidFill>
                <a:schemeClr val="tx1"/>
              </a:solidFill>
            </a:endParaRPr>
          </a:p>
        </p:txBody>
      </p:sp>
    </p:spTree>
    <p:extLst>
      <p:ext uri="{BB962C8B-B14F-4D97-AF65-F5344CB8AC3E}">
        <p14:creationId xmlns:p14="http://schemas.microsoft.com/office/powerpoint/2010/main" val="384445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ialogue morrigan"/>
          <p:cNvPicPr>
            <a:picLocks noChangeAspect="1" noChangeArrowheads="1"/>
          </p:cNvPicPr>
          <p:nvPr/>
        </p:nvPicPr>
        <p:blipFill rotWithShape="1">
          <a:blip r:embed="rId2">
            <a:extLst>
              <a:ext uri="{28A0092B-C50C-407E-A947-70E740481C1C}">
                <a14:useLocalDpi xmlns:a14="http://schemas.microsoft.com/office/drawing/2010/main" val="0"/>
              </a:ext>
            </a:extLst>
          </a:blip>
          <a:srcRect l="14906" r="1009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3" action="ppaction://hlinksldjump"/>
          </p:cNvPr>
          <p:cNvSpPr txBox="1"/>
          <p:nvPr/>
        </p:nvSpPr>
        <p:spPr>
          <a:xfrm>
            <a:off x="76200" y="381000"/>
            <a:ext cx="9067800" cy="1077218"/>
          </a:xfrm>
          <a:prstGeom prst="rect">
            <a:avLst/>
          </a:prstGeom>
          <a:solidFill>
            <a:schemeClr val="tx1"/>
          </a:solidFill>
        </p:spPr>
        <p:txBody>
          <a:bodyPr wrap="square" rtlCol="0">
            <a:spAutoFit/>
          </a:bodyPr>
          <a:lstStyle/>
          <a:p>
            <a:r>
              <a:rPr lang="en-US" sz="1600" dirty="0" smtClean="0">
                <a:solidFill>
                  <a:schemeClr val="bg2">
                    <a:lumMod val="90000"/>
                  </a:schemeClr>
                </a:solidFill>
              </a:rPr>
              <a:t>The greater the sense that a player can “win” a conversation – such as gameplay rewards for making the right series of choices - the more we engage the analytical, calculating parts of the brain… which presents a barrier to empathy. In a game where the main character is meant to be a manipulative sociopath, this is appropriate. But if the dialogue tree is not in fact a puzzle, this is usually poor design or a false choice.</a:t>
            </a:r>
          </a:p>
        </p:txBody>
      </p:sp>
    </p:spTree>
    <p:extLst>
      <p:ext uri="{BB962C8B-B14F-4D97-AF65-F5344CB8AC3E}">
        <p14:creationId xmlns:p14="http://schemas.microsoft.com/office/powerpoint/2010/main" val="1458766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river city ransom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4" y="0"/>
            <a:ext cx="783771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3144" y="747380"/>
            <a:ext cx="7837711" cy="707886"/>
          </a:xfrm>
          <a:prstGeom prst="rect">
            <a:avLst/>
          </a:prstGeom>
          <a:solidFill>
            <a:srgbClr val="183C5C"/>
          </a:solidFill>
        </p:spPr>
        <p:txBody>
          <a:bodyPr wrap="square" rtlCol="0">
            <a:spAutoFit/>
          </a:bodyPr>
          <a:lstStyle/>
          <a:p>
            <a:r>
              <a:rPr lang="en-US" sz="2000" dirty="0" smtClean="0">
                <a:solidFill>
                  <a:schemeClr val="bg1"/>
                </a:solidFill>
              </a:rPr>
              <a:t>Dialogue trees are a hammer. Game designers use it on nails, screws, bolts, drywall, etc.</a:t>
            </a:r>
            <a:endParaRPr lang="en-US" sz="2000" dirty="0">
              <a:solidFill>
                <a:schemeClr val="bg1"/>
              </a:solidFill>
            </a:endParaRPr>
          </a:p>
        </p:txBody>
      </p:sp>
      <p:sp>
        <p:nvSpPr>
          <p:cNvPr id="8" name="TextBox 7">
            <a:hlinkClick r:id="rId3" action="ppaction://hlinksldjump"/>
          </p:cNvPr>
          <p:cNvSpPr txBox="1"/>
          <p:nvPr/>
        </p:nvSpPr>
        <p:spPr>
          <a:xfrm>
            <a:off x="653143" y="5638800"/>
            <a:ext cx="7837711" cy="1323439"/>
          </a:xfrm>
          <a:prstGeom prst="rect">
            <a:avLst/>
          </a:prstGeom>
          <a:solidFill>
            <a:schemeClr val="tx1"/>
          </a:solidFill>
        </p:spPr>
        <p:txBody>
          <a:bodyPr wrap="square" lIns="0" tIns="0" rIns="0" rtlCol="0">
            <a:spAutoFit/>
          </a:bodyPr>
          <a:lstStyle/>
          <a:p>
            <a:r>
              <a:rPr lang="en-US" sz="2000" dirty="0" smtClean="0">
                <a:solidFill>
                  <a:schemeClr val="bg1"/>
                </a:solidFill>
              </a:rPr>
              <a:t>Case in point: NPC shopkeepers where the player just wants to make a financial transaction. Lengthy dialogue trees slow the player down without adding value. It also trains the player to spam “A” to get to the next choice, so that they ignore your dialogue later when it matters.</a:t>
            </a:r>
            <a:endParaRPr lang="en-US" sz="2000" dirty="0">
              <a:solidFill>
                <a:schemeClr val="bg1"/>
              </a:solidFill>
            </a:endParaRPr>
          </a:p>
        </p:txBody>
      </p:sp>
    </p:spTree>
    <p:extLst>
      <p:ext uri="{BB962C8B-B14F-4D97-AF65-F5344CB8AC3E}">
        <p14:creationId xmlns:p14="http://schemas.microsoft.com/office/powerpoint/2010/main" val="174326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pellcasting betrayal at kron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1" y="-39385"/>
            <a:ext cx="9164581" cy="6897385"/>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6766615" y="5672973"/>
            <a:ext cx="919982" cy="919982"/>
            <a:chOff x="9490122" y="-2197892"/>
            <a:chExt cx="2286000" cy="2286000"/>
          </a:xfrm>
        </p:grpSpPr>
        <p:sp>
          <p:nvSpPr>
            <p:cNvPr id="63" name="Oval 62"/>
            <p:cNvSpPr/>
            <p:nvPr/>
          </p:nvSpPr>
          <p:spPr>
            <a:xfrm>
              <a:off x="9490122" y="-2197892"/>
              <a:ext cx="2286000" cy="2286000"/>
            </a:xfrm>
            <a:prstGeom prst="ellipse">
              <a:avLst/>
            </a:prstGeo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68000"/>
                        </a14:imgEffect>
                      </a14:imgLayer>
                    </a14:imgProps>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3" idx="2"/>
            </p:cNvCxnSpPr>
            <p:nvPr/>
          </p:nvCxnSpPr>
          <p:spPr>
            <a:xfrm>
              <a:off x="9490122" y="-1054892"/>
              <a:ext cx="838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9890586" y="-1442242"/>
              <a:ext cx="1" cy="3873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9888621" y="-1054892"/>
              <a:ext cx="1966" cy="42783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9741441" y="-1773632"/>
              <a:ext cx="698921" cy="952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9888621" y="-1444226"/>
              <a:ext cx="1505913" cy="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0858608" y="-1095770"/>
              <a:ext cx="3115" cy="4798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708267" y="-380601"/>
              <a:ext cx="92485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870280" y="-620710"/>
              <a:ext cx="9742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0606466" y="-604042"/>
              <a:ext cx="4726"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0844505" y="-1107280"/>
              <a:ext cx="931617" cy="230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428193" y="-1787918"/>
              <a:ext cx="12169" cy="31571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1392009" y="-1449385"/>
              <a:ext cx="88" cy="3536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452060" y="-140492"/>
              <a:ext cx="8582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0452060" y="-380601"/>
              <a:ext cx="0" cy="24010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246" name="Oval 9245"/>
            <p:cNvSpPr/>
            <p:nvPr/>
          </p:nvSpPr>
          <p:spPr>
            <a:xfrm>
              <a:off x="10353722" y="-184864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0354514" y="-15240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1307014" y="-15240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9794922" y="-15240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9794922" y="-11430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0240214" y="-11430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545014" y="-6858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773614" y="-11430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1307014" y="-116205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367214" y="-4572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0367214" y="-22304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707049" y="5672973"/>
            <a:ext cx="919982" cy="919982"/>
            <a:chOff x="12730982" y="-457200"/>
            <a:chExt cx="2286000" cy="2286000"/>
          </a:xfrm>
        </p:grpSpPr>
        <p:sp>
          <p:nvSpPr>
            <p:cNvPr id="39" name="Oval 38"/>
            <p:cNvSpPr/>
            <p:nvPr/>
          </p:nvSpPr>
          <p:spPr>
            <a:xfrm>
              <a:off x="12730982" y="-457200"/>
              <a:ext cx="2286000" cy="2286000"/>
            </a:xfrm>
            <a:prstGeom prst="ellipse">
              <a:avLst/>
            </a:prstGeo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68000"/>
                        </a14:imgEffect>
                      </a14:imgLayer>
                    </a14:imgProps>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9" idx="2"/>
            </p:cNvCxnSpPr>
            <p:nvPr/>
          </p:nvCxnSpPr>
          <p:spPr>
            <a:xfrm>
              <a:off x="12730982" y="685800"/>
              <a:ext cx="42912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3131447" y="228600"/>
              <a:ext cx="553453"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3131447" y="685800"/>
              <a:ext cx="553453"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3684900" y="0"/>
              <a:ext cx="685800"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684900" y="228600"/>
              <a:ext cx="400465" cy="42783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3684899" y="633412"/>
              <a:ext cx="400466" cy="509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681222" y="1136650"/>
              <a:ext cx="689478"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681222" y="1136650"/>
              <a:ext cx="9742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4370701" y="1136650"/>
              <a:ext cx="284746"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4085365" y="633412"/>
              <a:ext cx="931617" cy="230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4346971" y="0"/>
              <a:ext cx="429126" cy="6334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635394" y="656432"/>
              <a:ext cx="140703" cy="48021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13074048" y="603646"/>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3607697" y="105489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3975997" y="57229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3602139" y="15319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4262539" y="-762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4262539" y="128349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4554639" y="10541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4675289" y="558800"/>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766615" y="4492490"/>
            <a:ext cx="919982" cy="919982"/>
            <a:chOff x="-366237" y="-2292746"/>
            <a:chExt cx="2286000" cy="2286000"/>
          </a:xfrm>
        </p:grpSpPr>
        <p:sp>
          <p:nvSpPr>
            <p:cNvPr id="21" name="Oval 20"/>
            <p:cNvSpPr/>
            <p:nvPr/>
          </p:nvSpPr>
          <p:spPr>
            <a:xfrm>
              <a:off x="-366237" y="-2292746"/>
              <a:ext cx="2286000" cy="2286000"/>
            </a:xfrm>
            <a:prstGeom prst="ellipse">
              <a:avLst/>
            </a:prstGeo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68000"/>
                        </a14:imgEffect>
                      </a14:imgLayer>
                    </a14:imgProps>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2"/>
            </p:cNvCxnSpPr>
            <p:nvPr/>
          </p:nvCxnSpPr>
          <p:spPr>
            <a:xfrm>
              <a:off x="-366237" y="-1149746"/>
              <a:ext cx="8582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1963" y="-1606946"/>
              <a:ext cx="553453"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963" y="-1149746"/>
              <a:ext cx="553453" cy="457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25416" y="-1835546"/>
              <a:ext cx="685800"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25416" y="-1606946"/>
              <a:ext cx="858253"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25415" y="-921146"/>
              <a:ext cx="858253"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21738" y="-698896"/>
              <a:ext cx="689478" cy="228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420367" y="-1232692"/>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74405" y="-780654"/>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36305" y="-1683146"/>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707049" y="4492490"/>
            <a:ext cx="919982" cy="919982"/>
            <a:chOff x="1219200" y="-1752600"/>
            <a:chExt cx="2286000" cy="2286000"/>
          </a:xfrm>
        </p:grpSpPr>
        <p:grpSp>
          <p:nvGrpSpPr>
            <p:cNvPr id="18" name="Group 17"/>
            <p:cNvGrpSpPr/>
            <p:nvPr/>
          </p:nvGrpSpPr>
          <p:grpSpPr>
            <a:xfrm>
              <a:off x="1219200" y="-1752600"/>
              <a:ext cx="2286000" cy="2286000"/>
              <a:chOff x="7924800" y="-1143000"/>
              <a:chExt cx="2286000" cy="2286000"/>
            </a:xfrm>
          </p:grpSpPr>
          <p:sp>
            <p:nvSpPr>
              <p:cNvPr id="15" name="Oval 14"/>
              <p:cNvSpPr/>
              <p:nvPr/>
            </p:nvSpPr>
            <p:spPr>
              <a:xfrm>
                <a:off x="7924800" y="-1143000"/>
                <a:ext cx="2286000" cy="2286000"/>
              </a:xfrm>
              <a:prstGeom prst="ellipse">
                <a:avLst/>
              </a:prstGeo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68000"/>
                          </a14:imgEffect>
                        </a14:imgLayer>
                      </a14:imgProps>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2"/>
                <a:endCxn id="15" idx="6"/>
              </p:cNvCxnSpPr>
              <p:nvPr/>
            </p:nvCxnSpPr>
            <p:spPr>
              <a:xfrm>
                <a:off x="7924800" y="0"/>
                <a:ext cx="2286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9" name="Oval 118"/>
            <p:cNvSpPr/>
            <p:nvPr/>
          </p:nvSpPr>
          <p:spPr>
            <a:xfrm>
              <a:off x="1606918" y="-691754"/>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74092" y="-691754"/>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959892" y="-691754"/>
              <a:ext cx="164308" cy="1643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780725" y="5342351"/>
            <a:ext cx="763351" cy="369332"/>
          </a:xfrm>
          <a:prstGeom prst="rect">
            <a:avLst/>
          </a:prstGeom>
          <a:noFill/>
        </p:spPr>
        <p:txBody>
          <a:bodyPr wrap="none" rtlCol="0">
            <a:spAutoFit/>
          </a:bodyPr>
          <a:lstStyle/>
          <a:p>
            <a:pPr algn="ctr"/>
            <a:r>
              <a:rPr lang="en-US" dirty="0" smtClean="0">
                <a:solidFill>
                  <a:srgbClr val="FFC000"/>
                </a:solidFill>
              </a:rPr>
              <a:t>Linear</a:t>
            </a:r>
            <a:endParaRPr lang="en-US" dirty="0">
              <a:solidFill>
                <a:srgbClr val="FFC000"/>
              </a:solidFill>
            </a:endParaRPr>
          </a:p>
        </p:txBody>
      </p:sp>
      <p:sp>
        <p:nvSpPr>
          <p:cNvPr id="127" name="TextBox 126"/>
          <p:cNvSpPr txBox="1"/>
          <p:nvPr/>
        </p:nvSpPr>
        <p:spPr>
          <a:xfrm>
            <a:off x="6705600" y="5342351"/>
            <a:ext cx="1120884" cy="369332"/>
          </a:xfrm>
          <a:prstGeom prst="rect">
            <a:avLst/>
          </a:prstGeom>
          <a:noFill/>
        </p:spPr>
        <p:txBody>
          <a:bodyPr wrap="none" rtlCol="0">
            <a:spAutoFit/>
          </a:bodyPr>
          <a:lstStyle/>
          <a:p>
            <a:pPr algn="ctr"/>
            <a:r>
              <a:rPr lang="en-US" dirty="0" smtClean="0">
                <a:solidFill>
                  <a:srgbClr val="FFC000"/>
                </a:solidFill>
              </a:rPr>
              <a:t>Branching</a:t>
            </a:r>
            <a:endParaRPr lang="en-US" dirty="0">
              <a:solidFill>
                <a:srgbClr val="FFC000"/>
              </a:solidFill>
            </a:endParaRPr>
          </a:p>
        </p:txBody>
      </p:sp>
      <p:sp>
        <p:nvSpPr>
          <p:cNvPr id="128" name="TextBox 127"/>
          <p:cNvSpPr txBox="1"/>
          <p:nvPr/>
        </p:nvSpPr>
        <p:spPr>
          <a:xfrm>
            <a:off x="5624456" y="6520472"/>
            <a:ext cx="1080938" cy="369332"/>
          </a:xfrm>
          <a:prstGeom prst="rect">
            <a:avLst/>
          </a:prstGeom>
          <a:noFill/>
        </p:spPr>
        <p:txBody>
          <a:bodyPr wrap="none" rtlCol="0">
            <a:spAutoFit/>
          </a:bodyPr>
          <a:lstStyle/>
          <a:p>
            <a:pPr algn="ctr"/>
            <a:r>
              <a:rPr lang="en-US" dirty="0" smtClean="0">
                <a:solidFill>
                  <a:srgbClr val="FFC000"/>
                </a:solidFill>
              </a:rPr>
              <a:t>Threaded</a:t>
            </a:r>
            <a:endParaRPr lang="en-US" dirty="0">
              <a:solidFill>
                <a:srgbClr val="FFC000"/>
              </a:solidFill>
            </a:endParaRPr>
          </a:p>
        </p:txBody>
      </p:sp>
      <p:sp>
        <p:nvSpPr>
          <p:cNvPr id="129" name="TextBox 128"/>
          <p:cNvSpPr txBox="1"/>
          <p:nvPr/>
        </p:nvSpPr>
        <p:spPr>
          <a:xfrm>
            <a:off x="6834026" y="6520472"/>
            <a:ext cx="869084" cy="369332"/>
          </a:xfrm>
          <a:prstGeom prst="rect">
            <a:avLst/>
          </a:prstGeom>
          <a:noFill/>
        </p:spPr>
        <p:txBody>
          <a:bodyPr wrap="none" rtlCol="0">
            <a:spAutoFit/>
          </a:bodyPr>
          <a:lstStyle/>
          <a:p>
            <a:pPr algn="ctr"/>
            <a:r>
              <a:rPr lang="en-US" dirty="0" smtClean="0">
                <a:solidFill>
                  <a:srgbClr val="FFC000"/>
                </a:solidFill>
              </a:rPr>
              <a:t>Parallel</a:t>
            </a:r>
            <a:endParaRPr lang="en-US" dirty="0">
              <a:solidFill>
                <a:srgbClr val="FFC000"/>
              </a:solidFill>
            </a:endParaRPr>
          </a:p>
        </p:txBody>
      </p:sp>
      <p:sp>
        <p:nvSpPr>
          <p:cNvPr id="3" name="Content Placeholder 2"/>
          <p:cNvSpPr>
            <a:spLocks noGrp="1"/>
          </p:cNvSpPr>
          <p:nvPr>
            <p:ph idx="1"/>
          </p:nvPr>
        </p:nvSpPr>
        <p:spPr>
          <a:xfrm>
            <a:off x="2108061" y="4492490"/>
            <a:ext cx="3102636" cy="1985550"/>
          </a:xfr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68000"/>
                      </a14:imgEffect>
                    </a14:imgLayer>
                  </a14:imgProps>
                </a:ext>
              </a:extLst>
            </a:blip>
            <a:tile tx="0" ty="0" sx="100000" sy="100000" flip="none" algn="tl"/>
          </a:blipFill>
        </p:spPr>
        <p:txBody>
          <a:bodyPr lIns="0" rIns="0">
            <a:noAutofit/>
          </a:bodyPr>
          <a:lstStyle/>
          <a:p>
            <a:pPr marL="0" indent="0">
              <a:spcBef>
                <a:spcPts val="0"/>
              </a:spcBef>
              <a:buNone/>
            </a:pPr>
            <a:r>
              <a:rPr lang="en-US" sz="1800" dirty="0" smtClean="0">
                <a:solidFill>
                  <a:srgbClr val="FFC000"/>
                </a:solidFill>
              </a:rPr>
              <a:t>There is a direct one-to-one mapping between dialogue systems and narrative systems. Anything you do with one of these, you could do at a different scale with the other. Each can look to the other for inspiration.</a:t>
            </a:r>
          </a:p>
        </p:txBody>
      </p:sp>
      <p:sp>
        <p:nvSpPr>
          <p:cNvPr id="130" name="Content Placeholder 2"/>
          <p:cNvSpPr txBox="1">
            <a:spLocks/>
          </p:cNvSpPr>
          <p:nvPr/>
        </p:nvSpPr>
        <p:spPr>
          <a:xfrm>
            <a:off x="3832641" y="560825"/>
            <a:ext cx="4726599" cy="2969344"/>
          </a:xfrm>
          <a:prstGeom prst="rect">
            <a:avLst/>
          </a:prstGeo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68000"/>
                      </a14:imgEffect>
                    </a14:imgLayer>
                  </a14:imgProps>
                </a:ext>
              </a:extLst>
            </a:blip>
            <a:tile tx="0" ty="0" sx="100000" sy="100000" flip="none" algn="tl"/>
          </a:blipFill>
        </p:spPr>
        <p:txBody>
          <a:bodyPr vert="horz" lIns="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3600" dirty="0" smtClean="0">
                <a:solidFill>
                  <a:srgbClr val="FFC000"/>
                </a:solidFill>
              </a:rPr>
              <a:t>Design Considerations</a:t>
            </a:r>
          </a:p>
          <a:p>
            <a:pPr marL="0" indent="0">
              <a:spcBef>
                <a:spcPts val="0"/>
              </a:spcBef>
              <a:buFont typeface="Arial" panose="020B0604020202020204" pitchFamily="34" charset="0"/>
              <a:buNone/>
            </a:pPr>
            <a:endParaRPr lang="en-US" sz="3600" dirty="0">
              <a:solidFill>
                <a:srgbClr val="FFC000"/>
              </a:solidFill>
            </a:endParaRPr>
          </a:p>
          <a:p>
            <a:pPr marL="0" indent="0">
              <a:spcBef>
                <a:spcPts val="0"/>
              </a:spcBef>
              <a:buFont typeface="Arial" panose="020B0604020202020204" pitchFamily="34" charset="0"/>
              <a:buNone/>
            </a:pPr>
            <a:r>
              <a:rPr lang="en-US" sz="3600" dirty="0" smtClean="0">
                <a:solidFill>
                  <a:srgbClr val="FFC000"/>
                </a:solidFill>
              </a:rPr>
              <a:t>What form will your dialogue system take?</a:t>
            </a:r>
          </a:p>
        </p:txBody>
      </p:sp>
    </p:spTree>
    <p:extLst>
      <p:ext uri="{BB962C8B-B14F-4D97-AF65-F5344CB8AC3E}">
        <p14:creationId xmlns:p14="http://schemas.microsoft.com/office/powerpoint/2010/main" val="1453156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onversation NES bionic commando">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800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action="ppaction://hlinksldjump"/>
          </p:cNvPr>
          <p:cNvSpPr txBox="1"/>
          <p:nvPr/>
        </p:nvSpPr>
        <p:spPr>
          <a:xfrm>
            <a:off x="889001" y="584200"/>
            <a:ext cx="5054600" cy="2508379"/>
          </a:xfrm>
          <a:prstGeom prst="rect">
            <a:avLst/>
          </a:prstGeom>
          <a:solidFill>
            <a:schemeClr val="tx1"/>
          </a:solidFill>
        </p:spPr>
        <p:txBody>
          <a:bodyPr wrap="square" lIns="0" tIns="0" rIns="0" rtlCol="0">
            <a:spAutoFit/>
          </a:bodyPr>
          <a:lstStyle/>
          <a:p>
            <a:r>
              <a:rPr lang="en-US" sz="2000" dirty="0" smtClean="0">
                <a:solidFill>
                  <a:schemeClr val="bg1"/>
                </a:solidFill>
              </a:rPr>
              <a:t>When using dialogue trees, use them judiciously. Not every NPC interaction has to involve choices. For example, there are no choices at all on this slide and you’re still reading it. If you save dialogue trees for appropriate situations, that lets the writers focus their efforts on the most impactful conversations without diluting their effectiveness.</a:t>
            </a:r>
            <a:endParaRPr lang="en-US" sz="2000" dirty="0">
              <a:solidFill>
                <a:schemeClr val="bg1"/>
              </a:solidFill>
            </a:endParaRPr>
          </a:p>
        </p:txBody>
      </p:sp>
    </p:spTree>
    <p:extLst>
      <p:ext uri="{BB962C8B-B14F-4D97-AF65-F5344CB8AC3E}">
        <p14:creationId xmlns:p14="http://schemas.microsoft.com/office/powerpoint/2010/main" val="237515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657"/>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3" action="ppaction://hlinksldjump"/>
          </p:cNvPr>
          <p:cNvSpPr txBox="1"/>
          <p:nvPr/>
        </p:nvSpPr>
        <p:spPr>
          <a:xfrm>
            <a:off x="2552700" y="315888"/>
            <a:ext cx="4000500" cy="1338828"/>
          </a:xfrm>
          <a:prstGeom prst="rect">
            <a:avLst/>
          </a:prstGeom>
          <a:solidFill>
            <a:schemeClr val="tx1"/>
          </a:solidFill>
        </p:spPr>
        <p:txBody>
          <a:bodyPr wrap="square" lIns="0" tIns="0" rIns="0" rtlCol="0">
            <a:spAutoFit/>
          </a:bodyPr>
          <a:lstStyle/>
          <a:p>
            <a:r>
              <a:rPr lang="en-US" sz="1200" dirty="0" smtClean="0">
                <a:solidFill>
                  <a:schemeClr val="bg1"/>
                </a:solidFill>
              </a:rPr>
              <a:t>If humans can read and enjoy a book, they are capable of enjoying a paragraph of text in your game, provided it’s well-written. Players don’t hate non-interactive dialogue because it’s not interactive, but because it often isn’t worth reading. Think of cut scenes: as long as they’re used at the appropriate times and worth watching, they don’t need Quick Time Events to keep the player engaged. Don’t neglect the importance of good writing!</a:t>
            </a:r>
            <a:endParaRPr lang="en-US" sz="1200" dirty="0">
              <a:solidFill>
                <a:schemeClr val="bg1"/>
              </a:solidFill>
            </a:endParaRPr>
          </a:p>
        </p:txBody>
      </p:sp>
      <p:sp>
        <p:nvSpPr>
          <p:cNvPr id="5" name="TextBox 4"/>
          <p:cNvSpPr txBox="1"/>
          <p:nvPr/>
        </p:nvSpPr>
        <p:spPr>
          <a:xfrm>
            <a:off x="2362200" y="5181600"/>
            <a:ext cx="4084319" cy="276999"/>
          </a:xfrm>
          <a:prstGeom prst="rect">
            <a:avLst/>
          </a:prstGeom>
          <a:noFill/>
        </p:spPr>
        <p:txBody>
          <a:bodyPr wrap="square" rtlCol="0">
            <a:spAutoFit/>
          </a:bodyPr>
          <a:lstStyle/>
          <a:p>
            <a:r>
              <a:rPr lang="en-US" sz="1200" dirty="0" smtClean="0">
                <a:solidFill>
                  <a:schemeClr val="bg1"/>
                </a:solidFill>
              </a:rPr>
              <a:t>Note: good game writing is often pithy, short and entertaining.</a:t>
            </a:r>
            <a:endParaRPr lang="en-US" sz="1200" dirty="0">
              <a:solidFill>
                <a:schemeClr val="bg1"/>
              </a:solidFill>
            </a:endParaRPr>
          </a:p>
        </p:txBody>
      </p:sp>
    </p:spTree>
    <p:extLst>
      <p:ext uri="{BB962C8B-B14F-4D97-AF65-F5344CB8AC3E}">
        <p14:creationId xmlns:p14="http://schemas.microsoft.com/office/powerpoint/2010/main" val="372209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ialogue in games">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action="ppaction://hlinksldjump"/>
          </p:cNvPr>
          <p:cNvSpPr txBox="1"/>
          <p:nvPr/>
        </p:nvSpPr>
        <p:spPr>
          <a:xfrm>
            <a:off x="1752599" y="4648200"/>
            <a:ext cx="5559055" cy="1828800"/>
          </a:xfrm>
          <a:prstGeom prst="rect">
            <a:avLst/>
          </a:prstGeom>
          <a:solidFill>
            <a:schemeClr val="tx1"/>
          </a:solidFill>
        </p:spPr>
        <p:txBody>
          <a:bodyPr wrap="square" rtlCol="0">
            <a:noAutofit/>
          </a:bodyPr>
          <a:lstStyle/>
          <a:p>
            <a:pPr marL="171450" indent="-285750">
              <a:spcBef>
                <a:spcPts val="360"/>
              </a:spcBef>
              <a:buFont typeface="Calibri" panose="020F0502020204030204" pitchFamily="34" charset="0"/>
              <a:buChar char="●"/>
            </a:pPr>
            <a:r>
              <a:rPr lang="en-US" sz="1200" b="1" dirty="0">
                <a:solidFill>
                  <a:srgbClr val="66FF33"/>
                </a:solidFill>
              </a:rPr>
              <a:t>[</a:t>
            </a:r>
            <a:r>
              <a:rPr lang="en-US" sz="1200" b="1" dirty="0" smtClean="0">
                <a:solidFill>
                  <a:srgbClr val="66FF33"/>
                </a:solidFill>
              </a:rPr>
              <a:t>Fault tolerance]</a:t>
            </a:r>
            <a:r>
              <a:rPr lang="en-US" sz="1200" dirty="0" smtClean="0">
                <a:solidFill>
                  <a:srgbClr val="66FF33"/>
                </a:solidFill>
              </a:rPr>
              <a:t> At one extreme, a player can lose the game by making a wrong choice. At the other, a player can “fail” a conversation without any consequences.</a:t>
            </a:r>
          </a:p>
          <a:p>
            <a:pPr marL="171450" indent="-285750">
              <a:spcBef>
                <a:spcPts val="360"/>
              </a:spcBef>
              <a:buFont typeface="Calibri" panose="020F0502020204030204" pitchFamily="34" charset="0"/>
              <a:buChar char="●"/>
            </a:pPr>
            <a:r>
              <a:rPr lang="en-US" sz="1200" b="1" dirty="0" smtClean="0">
                <a:solidFill>
                  <a:srgbClr val="66FF33"/>
                </a:solidFill>
              </a:rPr>
              <a:t>[Variety]</a:t>
            </a:r>
            <a:r>
              <a:rPr lang="en-US" sz="1200" dirty="0" smtClean="0">
                <a:solidFill>
                  <a:srgbClr val="66FF33"/>
                </a:solidFill>
              </a:rPr>
              <a:t> Human interactions aren’t deterministic – they depend on a person’s mood, context, and many other things outside of someone’s control (or knowledge). They also aren’t completely erratic, however, as humans generally have some basic justification for their actions.</a:t>
            </a:r>
          </a:p>
          <a:p>
            <a:pPr marL="171450" indent="-285750">
              <a:spcBef>
                <a:spcPts val="360"/>
              </a:spcBef>
              <a:buFont typeface="Calibri" panose="020F0502020204030204" pitchFamily="34" charset="0"/>
              <a:buChar char="●"/>
            </a:pPr>
            <a:r>
              <a:rPr lang="en-US" sz="1200" b="1" dirty="0" smtClean="0">
                <a:solidFill>
                  <a:srgbClr val="66FF33"/>
                </a:solidFill>
              </a:rPr>
              <a:t>[Opacity]</a:t>
            </a:r>
            <a:r>
              <a:rPr lang="en-US" sz="1200" dirty="0" smtClean="0">
                <a:solidFill>
                  <a:srgbClr val="66FF33"/>
                </a:solidFill>
              </a:rPr>
              <a:t> The less muddy (and more transparent) the underlying dialogue system, the more the game encourages the player to be manipulative rather than empathetic. Consider the desired player mindset.</a:t>
            </a:r>
            <a:endParaRPr lang="en-US" sz="1200" b="1" dirty="0">
              <a:solidFill>
                <a:srgbClr val="66FF33"/>
              </a:solidFill>
            </a:endParaRPr>
          </a:p>
        </p:txBody>
      </p:sp>
      <p:sp>
        <p:nvSpPr>
          <p:cNvPr id="6" name="Title 1"/>
          <p:cNvSpPr txBox="1">
            <a:spLocks/>
          </p:cNvSpPr>
          <p:nvPr/>
        </p:nvSpPr>
        <p:spPr>
          <a:xfrm>
            <a:off x="2036134" y="3276600"/>
            <a:ext cx="5257800" cy="533399"/>
          </a:xfrm>
          <a:prstGeom prst="rect">
            <a:avLst/>
          </a:prstGeom>
          <a:solidFill>
            <a:schemeClr val="tx1"/>
          </a:solidFill>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66FF33"/>
                </a:solidFill>
              </a:rPr>
              <a:t>What are some tradeoffs to consider in the design of your dialogue system?</a:t>
            </a:r>
            <a:endParaRPr lang="en-US" sz="2000" dirty="0">
              <a:solidFill>
                <a:srgbClr val="66FF33"/>
              </a:solidFill>
            </a:endParaRPr>
          </a:p>
        </p:txBody>
      </p:sp>
    </p:spTree>
    <p:extLst>
      <p:ext uri="{BB962C8B-B14F-4D97-AF65-F5344CB8AC3E}">
        <p14:creationId xmlns:p14="http://schemas.microsoft.com/office/powerpoint/2010/main" val="1226289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ld man zelda">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 t="24189" r="2224" b="3241"/>
          <a:stretch/>
        </p:blipFill>
        <p:spPr bwMode="auto">
          <a:xfrm>
            <a:off x="0"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371600"/>
            <a:ext cx="7315200" cy="1143000"/>
          </a:xfrm>
          <a:solidFill>
            <a:schemeClr val="tx1"/>
          </a:solidFill>
        </p:spPr>
        <p:txBody>
          <a:bodyPr>
            <a:normAutofit/>
          </a:bodyPr>
          <a:lstStyle/>
          <a:p>
            <a:r>
              <a:rPr lang="en-US" dirty="0" smtClean="0">
                <a:solidFill>
                  <a:schemeClr val="bg1"/>
                </a:solidFill>
              </a:rPr>
              <a:t>Some experimental ideas</a:t>
            </a:r>
            <a:endParaRPr lang="en-US" dirty="0">
              <a:solidFill>
                <a:schemeClr val="bg1"/>
              </a:solidFill>
            </a:endParaRPr>
          </a:p>
        </p:txBody>
      </p:sp>
      <p:sp>
        <p:nvSpPr>
          <p:cNvPr id="5" name="TextBox 4">
            <a:hlinkClick r:id="rId2" action="ppaction://hlinksldjump"/>
          </p:cNvPr>
          <p:cNvSpPr txBox="1"/>
          <p:nvPr/>
        </p:nvSpPr>
        <p:spPr>
          <a:xfrm>
            <a:off x="1676400" y="3397489"/>
            <a:ext cx="6019800" cy="2508379"/>
          </a:xfrm>
          <a:prstGeom prst="rect">
            <a:avLst/>
          </a:prstGeom>
          <a:solidFill>
            <a:schemeClr val="tx1"/>
          </a:solidFill>
        </p:spPr>
        <p:txBody>
          <a:bodyPr wrap="square" lIns="0" tIns="0" rIns="0" rtlCol="0">
            <a:spAutoFit/>
          </a:bodyPr>
          <a:lstStyle/>
          <a:p>
            <a:pPr marL="285750" indent="-285750">
              <a:buFont typeface="Arial" panose="020B0604020202020204" pitchFamily="34" charset="0"/>
              <a:buChar char="•"/>
            </a:pPr>
            <a:r>
              <a:rPr lang="en-US" sz="1600" dirty="0">
                <a:solidFill>
                  <a:schemeClr val="bg1"/>
                </a:solidFill>
              </a:rPr>
              <a:t>Additional emotional nuance: choosing a facial expression or emoji in addition to a dialogue choice </a:t>
            </a:r>
            <a:r>
              <a:rPr lang="en-US" sz="1600" dirty="0" smtClean="0">
                <a:solidFill>
                  <a:schemeClr val="bg1"/>
                </a:solidFill>
              </a:rPr>
              <a:t>could </a:t>
            </a:r>
            <a:r>
              <a:rPr lang="en-US" sz="1600" dirty="0">
                <a:solidFill>
                  <a:schemeClr val="bg1"/>
                </a:solidFill>
              </a:rPr>
              <a:t>expand the possibility space (e.g. saying something seriously vs. sarcastically).</a:t>
            </a:r>
          </a:p>
          <a:p>
            <a:pPr marL="285750" indent="-285750">
              <a:buFont typeface="Arial" panose="020B0604020202020204" pitchFamily="34" charset="0"/>
              <a:buChar char="•"/>
            </a:pPr>
            <a:r>
              <a:rPr lang="en-US" sz="1600" dirty="0">
                <a:solidFill>
                  <a:schemeClr val="bg1"/>
                </a:solidFill>
              </a:rPr>
              <a:t>Conversation choices as an inventory system: learn new things to say as you progress through the game.</a:t>
            </a:r>
          </a:p>
          <a:p>
            <a:pPr marL="285750" indent="-285750">
              <a:buFont typeface="Arial" panose="020B0604020202020204" pitchFamily="34" charset="0"/>
              <a:buChar char="•"/>
            </a:pPr>
            <a:r>
              <a:rPr lang="en-US" sz="1600" dirty="0">
                <a:solidFill>
                  <a:schemeClr val="bg1"/>
                </a:solidFill>
              </a:rPr>
              <a:t>Two-way conversations: create a context where the player is rewarded for watching, listening, and then interjecting at the right moment.</a:t>
            </a:r>
          </a:p>
          <a:p>
            <a:pPr marL="285750" indent="-285750">
              <a:buFont typeface="Arial" panose="020B0604020202020204" pitchFamily="34" charset="0"/>
              <a:buChar char="•"/>
            </a:pPr>
            <a:r>
              <a:rPr lang="en-US" sz="1600" dirty="0">
                <a:solidFill>
                  <a:schemeClr val="bg1"/>
                </a:solidFill>
              </a:rPr>
              <a:t>Fan-fiction as untapped relationship model: have the player interact with the hero they love, rather than having them be that hero.</a:t>
            </a:r>
          </a:p>
        </p:txBody>
      </p:sp>
    </p:spTree>
    <p:extLst>
      <p:ext uri="{BB962C8B-B14F-4D97-AF65-F5344CB8AC3E}">
        <p14:creationId xmlns:p14="http://schemas.microsoft.com/office/powerpoint/2010/main" val="833116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0" y="4762"/>
            <a:ext cx="9144000" cy="6848475"/>
          </a:xfrm>
          <a:prstGeom prst="rect">
            <a:avLst/>
          </a:prstGeom>
        </p:spPr>
      </p:pic>
      <p:sp>
        <p:nvSpPr>
          <p:cNvPr id="2" name="Title 1"/>
          <p:cNvSpPr>
            <a:spLocks noGrp="1"/>
          </p:cNvSpPr>
          <p:nvPr>
            <p:ph type="title"/>
          </p:nvPr>
        </p:nvSpPr>
        <p:spPr/>
        <p:txBody>
          <a:bodyPr>
            <a:normAutofit/>
          </a:bodyPr>
          <a:lstStyle/>
          <a:p>
            <a:r>
              <a:rPr lang="en-US" dirty="0" smtClean="0"/>
              <a:t>Case Studies</a:t>
            </a:r>
            <a:endParaRPr lang="en-US" dirty="0"/>
          </a:p>
        </p:txBody>
      </p:sp>
      <p:sp>
        <p:nvSpPr>
          <p:cNvPr id="3" name="Content Placeholder 2"/>
          <p:cNvSpPr>
            <a:spLocks noGrp="1"/>
          </p:cNvSpPr>
          <p:nvPr>
            <p:ph idx="1"/>
          </p:nvPr>
        </p:nvSpPr>
        <p:spPr>
          <a:xfrm>
            <a:off x="25400" y="3835401"/>
            <a:ext cx="4305300" cy="1363345"/>
          </a:xfrm>
        </p:spPr>
        <p:txBody>
          <a:bodyPr>
            <a:noAutofit/>
          </a:bodyPr>
          <a:lstStyle/>
          <a:p>
            <a:pPr marL="0" indent="0">
              <a:buNone/>
            </a:pPr>
            <a:r>
              <a:rPr lang="en-US" sz="1200" dirty="0" smtClean="0"/>
              <a:t>All Walls Must Fall: each conversation choice advances towards an endpoint on three separate meters. The conversation ends when one of the meters maxes out, at which point the NPC lets the PC go in peace (if they “won”) or raises the alarm and attacks (if the player “lost”). System is highly manipulative, which fits the fiction of the game (PC is infiltrating a heavily guarded area using a combination of combat and social engineering).</a:t>
            </a:r>
          </a:p>
        </p:txBody>
      </p:sp>
      <p:pic>
        <p:nvPicPr>
          <p:cNvPr id="2050" name="Picture 2" descr="OQaW4Z.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249045"/>
            <a:ext cx="4552809" cy="25609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Tk6zSSdoLwBcpe9u8Fp7uJix1TZ-CrA-OrA3tWWskGwIM0UIeUX3g0G9aLe--5iNjOiZfeujdglJlc33BRbcCjeN1N0SfyUgBsoFN6rw_kAJ0JKE07zZNsd1_mEzFnNWw-OI_Z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4124" y="4297044"/>
            <a:ext cx="4539875" cy="25609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16824" y="3124200"/>
            <a:ext cx="4305300" cy="10585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Emily Is Away: differentiates itself through the interface, where the player chooses a response and then “types” it out longhand. There are also moments where the player selects one option and then the PC changes their mind and self-censors to change the response, e.g.  by hitting a virtual Backspace key.</a:t>
            </a:r>
            <a:endParaRPr lang="en-US" sz="1200" dirty="0"/>
          </a:p>
        </p:txBody>
      </p:sp>
    </p:spTree>
    <p:extLst>
      <p:ext uri="{BB962C8B-B14F-4D97-AF65-F5344CB8AC3E}">
        <p14:creationId xmlns:p14="http://schemas.microsoft.com/office/powerpoint/2010/main" val="740939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0" y="4762"/>
            <a:ext cx="9144000" cy="6848475"/>
          </a:xfrm>
          <a:prstGeom prst="rect">
            <a:avLst/>
          </a:prstGeom>
        </p:spPr>
      </p:pic>
      <p:pic>
        <p:nvPicPr>
          <p:cNvPr id="8" name="Picture 4" descr="https://i2.wp.com/killscreen.com/wp-content/uploads/2016/10/EJ-5.jpg?ssl=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6824" y="4220119"/>
            <a:ext cx="4527175" cy="26378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dshirtgame.com/images/scree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45034"/>
            <a:ext cx="4587828" cy="35555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Case Studies</a:t>
            </a:r>
            <a:endParaRPr lang="en-US" dirty="0"/>
          </a:p>
        </p:txBody>
      </p:sp>
      <p:sp>
        <p:nvSpPr>
          <p:cNvPr id="3" name="Content Placeholder 2"/>
          <p:cNvSpPr txBox="1">
            <a:spLocks/>
          </p:cNvSpPr>
          <p:nvPr/>
        </p:nvSpPr>
        <p:spPr>
          <a:xfrm>
            <a:off x="25400" y="4808855"/>
            <a:ext cx="4305300" cy="13633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Redshirt: uses a social media interface to allow the players to interact with a variety of procedurally-generated characters. The goal of the game is to manipulate other people through social media, schmoozing your way into promotions and out of getting sent on dangerous missions.</a:t>
            </a:r>
          </a:p>
        </p:txBody>
      </p:sp>
      <p:sp>
        <p:nvSpPr>
          <p:cNvPr id="6" name="Content Placeholder 2"/>
          <p:cNvSpPr txBox="1">
            <a:spLocks/>
          </p:cNvSpPr>
          <p:nvPr/>
        </p:nvSpPr>
        <p:spPr>
          <a:xfrm>
            <a:off x="4616823" y="2866481"/>
            <a:ext cx="4527175" cy="12483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Ever, Jane: set in the world of Jane Austen’s stories, this MMO focuses not on combat, but on gossip, dinner parties, and role-playing. Player-player interactions (through text chat) are emphasized. Interactions with NPCs allow the player to choose whom to gossip about, whether to be truthful or lie, and about what topic (such as money, romantic status, etc.) – either for the purpose of helping or destroying the social status of yourself or others.</a:t>
            </a:r>
            <a:endParaRPr lang="en-US" sz="1200" dirty="0"/>
          </a:p>
        </p:txBody>
      </p:sp>
    </p:spTree>
    <p:extLst>
      <p:ext uri="{BB962C8B-B14F-4D97-AF65-F5344CB8AC3E}">
        <p14:creationId xmlns:p14="http://schemas.microsoft.com/office/powerpoint/2010/main" val="287639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0" y="4762"/>
            <a:ext cx="9144000" cy="6848475"/>
          </a:xfrm>
          <a:prstGeom prst="rect">
            <a:avLst/>
          </a:prstGeom>
        </p:spPr>
      </p:pic>
      <p:pic>
        <p:nvPicPr>
          <p:cNvPr id="16386" name="Picture 2" descr="http://www.interactivestory.net/facadeimages/facade_5therapygam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942" y="3390010"/>
            <a:ext cx="4506056" cy="3463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www.newstatesman.com/sites/default/files/images/80daysgrabitmagazine2_0_o.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245034"/>
            <a:ext cx="4537555" cy="34031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Case Studies</a:t>
            </a:r>
            <a:endParaRPr lang="en-US" dirty="0"/>
          </a:p>
        </p:txBody>
      </p:sp>
      <p:sp>
        <p:nvSpPr>
          <p:cNvPr id="3" name="Content Placeholder 2"/>
          <p:cNvSpPr txBox="1">
            <a:spLocks/>
          </p:cNvSpPr>
          <p:nvPr/>
        </p:nvSpPr>
        <p:spPr>
          <a:xfrm>
            <a:off x="25400" y="4648200"/>
            <a:ext cx="4305300" cy="13633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80 Days: Presents entirely different interfaces for conversation (pictured above) and transaction, so it doesn’t undermine the effectiveness of conversation trees by putting them where they aren’t needed. Also stands out for its high-quality writing compared to many other games.</a:t>
            </a:r>
          </a:p>
        </p:txBody>
      </p:sp>
      <p:sp>
        <p:nvSpPr>
          <p:cNvPr id="6" name="Content Placeholder 2"/>
          <p:cNvSpPr txBox="1">
            <a:spLocks/>
          </p:cNvSpPr>
          <p:nvPr/>
        </p:nvSpPr>
        <p:spPr>
          <a:xfrm>
            <a:off x="4616823" y="2209800"/>
            <a:ext cx="4527175" cy="11802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Façade: The player can type sentences which are scanned for keywords, and the NPC dialogue is chosen based on a reaction to any identified words. Additionally, the game is played in real time: NPCs will continue talking to the player (and each other) even if the player does nothing, and the player can get interrupted if they take too long to type something.</a:t>
            </a:r>
            <a:endParaRPr lang="en-US" sz="1200" dirty="0"/>
          </a:p>
        </p:txBody>
      </p:sp>
    </p:spTree>
    <p:extLst>
      <p:ext uri="{BB962C8B-B14F-4D97-AF65-F5344CB8AC3E}">
        <p14:creationId xmlns:p14="http://schemas.microsoft.com/office/powerpoint/2010/main" val="345565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Document</a:t>
            </a:r>
            <a:endParaRPr lang="en-US" dirty="0"/>
          </a:p>
        </p:txBody>
      </p:sp>
      <p:pic>
        <p:nvPicPr>
          <p:cNvPr id="1028" name="Picture 4" descr="Image result for dialogue mass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2480"/>
            <a:ext cx="9144000" cy="5145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5240803"/>
            <a:ext cx="9144001" cy="646331"/>
          </a:xfrm>
          <a:prstGeom prst="rect">
            <a:avLst/>
          </a:prstGeom>
          <a:solidFill>
            <a:schemeClr val="tx1"/>
          </a:solidFill>
        </p:spPr>
        <p:txBody>
          <a:bodyPr wrap="square" rtlCol="0">
            <a:spAutoFit/>
          </a:bodyPr>
          <a:lstStyle/>
          <a:p>
            <a:r>
              <a:rPr lang="en-US" dirty="0" smtClean="0">
                <a:solidFill>
                  <a:schemeClr val="accent1">
                    <a:lumMod val="40000"/>
                    <a:lumOff val="60000"/>
                  </a:schemeClr>
                </a:solidFill>
              </a:rPr>
              <a:t>ALMOST HUMAN: Dialogue trees have been in games for 30 years now, but they have significant limitations. We seek ways to interact with NPCs in a more human way.</a:t>
            </a:r>
            <a:endParaRPr lang="en-US" dirty="0">
              <a:solidFill>
                <a:schemeClr val="accent1">
                  <a:lumMod val="40000"/>
                  <a:lumOff val="60000"/>
                </a:schemeClr>
              </a:solidFill>
            </a:endParaRPr>
          </a:p>
        </p:txBody>
      </p:sp>
      <p:sp>
        <p:nvSpPr>
          <p:cNvPr id="4" name="TextBox 3">
            <a:hlinkClick r:id="rId3" action="ppaction://hlinksldjump"/>
          </p:cNvPr>
          <p:cNvSpPr txBox="1"/>
          <p:nvPr/>
        </p:nvSpPr>
        <p:spPr>
          <a:xfrm>
            <a:off x="1068338" y="6151108"/>
            <a:ext cx="2894062" cy="276999"/>
          </a:xfrm>
          <a:prstGeom prst="rect">
            <a:avLst/>
          </a:prstGeom>
          <a:solidFill>
            <a:schemeClr val="tx1"/>
          </a:solidFill>
        </p:spPr>
        <p:txBody>
          <a:bodyPr wrap="none" rtlCol="0">
            <a:spAutoFit/>
          </a:bodyPr>
          <a:lstStyle/>
          <a:p>
            <a:r>
              <a:rPr lang="en-US" sz="1200" dirty="0" smtClean="0">
                <a:solidFill>
                  <a:schemeClr val="accent1">
                    <a:lumMod val="40000"/>
                    <a:lumOff val="60000"/>
                  </a:schemeClr>
                </a:solidFill>
              </a:rPr>
              <a:t>WHAT is the purpose of the dialogue trees?</a:t>
            </a:r>
            <a:endParaRPr lang="en-US" sz="1200" dirty="0">
              <a:solidFill>
                <a:schemeClr val="accent1">
                  <a:lumMod val="40000"/>
                  <a:lumOff val="60000"/>
                </a:schemeClr>
              </a:solidFill>
            </a:endParaRPr>
          </a:p>
        </p:txBody>
      </p:sp>
      <p:sp>
        <p:nvSpPr>
          <p:cNvPr id="6" name="TextBox 5">
            <a:hlinkClick r:id="rId4" action="ppaction://hlinksldjump"/>
          </p:cNvPr>
          <p:cNvSpPr txBox="1"/>
          <p:nvPr/>
        </p:nvSpPr>
        <p:spPr>
          <a:xfrm>
            <a:off x="1347479" y="6426200"/>
            <a:ext cx="2691121" cy="276999"/>
          </a:xfrm>
          <a:prstGeom prst="rect">
            <a:avLst/>
          </a:prstGeom>
          <a:solidFill>
            <a:schemeClr val="tx1"/>
          </a:solidFill>
        </p:spPr>
        <p:txBody>
          <a:bodyPr wrap="none" rtlCol="0">
            <a:spAutoFit/>
          </a:bodyPr>
          <a:lstStyle/>
          <a:p>
            <a:r>
              <a:rPr lang="en-US" sz="1200" dirty="0" smtClean="0">
                <a:solidFill>
                  <a:schemeClr val="accent1">
                    <a:lumMod val="40000"/>
                    <a:lumOff val="60000"/>
                  </a:schemeClr>
                </a:solidFill>
              </a:rPr>
              <a:t>WHY do they fail to fulfill their purpose?</a:t>
            </a:r>
            <a:endParaRPr lang="en-US" sz="1200" dirty="0">
              <a:solidFill>
                <a:schemeClr val="accent1">
                  <a:lumMod val="40000"/>
                  <a:lumOff val="60000"/>
                </a:schemeClr>
              </a:solidFill>
            </a:endParaRPr>
          </a:p>
        </p:txBody>
      </p:sp>
      <p:sp>
        <p:nvSpPr>
          <p:cNvPr id="7" name="TextBox 6">
            <a:hlinkClick r:id="rId5" action="ppaction://hlinksldjump"/>
          </p:cNvPr>
          <p:cNvSpPr txBox="1"/>
          <p:nvPr/>
        </p:nvSpPr>
        <p:spPr>
          <a:xfrm>
            <a:off x="5181600" y="6426200"/>
            <a:ext cx="3022815" cy="276999"/>
          </a:xfrm>
          <a:prstGeom prst="rect">
            <a:avLst/>
          </a:prstGeom>
          <a:solidFill>
            <a:schemeClr val="tx1"/>
          </a:solidFill>
        </p:spPr>
        <p:txBody>
          <a:bodyPr wrap="none" rtlCol="0">
            <a:spAutoFit/>
          </a:bodyPr>
          <a:lstStyle/>
          <a:p>
            <a:r>
              <a:rPr lang="en-US" sz="1200" dirty="0" smtClean="0">
                <a:solidFill>
                  <a:schemeClr val="accent1">
                    <a:lumMod val="40000"/>
                    <a:lumOff val="60000"/>
                  </a:schemeClr>
                </a:solidFill>
              </a:rPr>
              <a:t>WHERE can we find better tools for dialogue?</a:t>
            </a:r>
            <a:endParaRPr lang="en-US" sz="1200" dirty="0">
              <a:solidFill>
                <a:schemeClr val="accent1">
                  <a:lumMod val="40000"/>
                  <a:lumOff val="60000"/>
                </a:schemeClr>
              </a:solidFill>
            </a:endParaRPr>
          </a:p>
        </p:txBody>
      </p:sp>
      <p:sp>
        <p:nvSpPr>
          <p:cNvPr id="8" name="TextBox 7">
            <a:hlinkClick r:id="rId6" action="ppaction://hlinksldjump"/>
          </p:cNvPr>
          <p:cNvSpPr txBox="1"/>
          <p:nvPr/>
        </p:nvSpPr>
        <p:spPr>
          <a:xfrm>
            <a:off x="5130800" y="5887134"/>
            <a:ext cx="2969852" cy="276999"/>
          </a:xfrm>
          <a:prstGeom prst="rect">
            <a:avLst/>
          </a:prstGeom>
          <a:solidFill>
            <a:schemeClr val="tx1"/>
          </a:solidFill>
        </p:spPr>
        <p:txBody>
          <a:bodyPr wrap="none" rtlCol="0">
            <a:spAutoFit/>
          </a:bodyPr>
          <a:lstStyle/>
          <a:p>
            <a:r>
              <a:rPr lang="en-US" sz="1200" dirty="0" smtClean="0">
                <a:solidFill>
                  <a:schemeClr val="accent1">
                    <a:lumMod val="40000"/>
                    <a:lumOff val="60000"/>
                  </a:schemeClr>
                </a:solidFill>
              </a:rPr>
              <a:t>HOW do we design better dialogue systems?</a:t>
            </a:r>
            <a:endParaRPr lang="en-US" sz="1200" dirty="0">
              <a:solidFill>
                <a:schemeClr val="accent1">
                  <a:lumMod val="40000"/>
                  <a:lumOff val="60000"/>
                </a:schemeClr>
              </a:solidFill>
            </a:endParaRPr>
          </a:p>
        </p:txBody>
      </p:sp>
      <p:sp>
        <p:nvSpPr>
          <p:cNvPr id="9" name="TextBox 8">
            <a:hlinkClick r:id="rId7" action="ppaction://hlinksldjump"/>
          </p:cNvPr>
          <p:cNvSpPr txBox="1"/>
          <p:nvPr/>
        </p:nvSpPr>
        <p:spPr>
          <a:xfrm>
            <a:off x="5257800" y="6151108"/>
            <a:ext cx="2856038" cy="276999"/>
          </a:xfrm>
          <a:prstGeom prst="rect">
            <a:avLst/>
          </a:prstGeom>
          <a:solidFill>
            <a:schemeClr val="tx1"/>
          </a:solidFill>
        </p:spPr>
        <p:txBody>
          <a:bodyPr wrap="none" rtlCol="0">
            <a:spAutoFit/>
          </a:bodyPr>
          <a:lstStyle/>
          <a:p>
            <a:r>
              <a:rPr lang="en-US" sz="1200" dirty="0" smtClean="0">
                <a:solidFill>
                  <a:schemeClr val="accent1">
                    <a:lumMod val="40000"/>
                    <a:lumOff val="60000"/>
                  </a:schemeClr>
                </a:solidFill>
              </a:rPr>
              <a:t>WHICH games provide useful case studies?</a:t>
            </a:r>
            <a:endParaRPr lang="en-US" sz="1200" dirty="0">
              <a:solidFill>
                <a:schemeClr val="accent1">
                  <a:lumMod val="40000"/>
                  <a:lumOff val="60000"/>
                </a:schemeClr>
              </a:solidFill>
            </a:endParaRPr>
          </a:p>
        </p:txBody>
      </p:sp>
      <p:sp>
        <p:nvSpPr>
          <p:cNvPr id="12" name="TextBox 11">
            <a:hlinkClick r:id="rId8" action="ppaction://hlinksldjump"/>
          </p:cNvPr>
          <p:cNvSpPr txBox="1"/>
          <p:nvPr/>
        </p:nvSpPr>
        <p:spPr>
          <a:xfrm>
            <a:off x="2818983" y="5887134"/>
            <a:ext cx="1257717" cy="276999"/>
          </a:xfrm>
          <a:prstGeom prst="rect">
            <a:avLst/>
          </a:prstGeom>
          <a:solidFill>
            <a:schemeClr val="tx1"/>
          </a:solidFill>
        </p:spPr>
        <p:txBody>
          <a:bodyPr wrap="none" rtlCol="0">
            <a:spAutoFit/>
          </a:bodyPr>
          <a:lstStyle/>
          <a:p>
            <a:r>
              <a:rPr lang="en-US" sz="1200" dirty="0" smtClean="0">
                <a:solidFill>
                  <a:schemeClr val="accent1">
                    <a:lumMod val="40000"/>
                    <a:lumOff val="60000"/>
                  </a:schemeClr>
                </a:solidFill>
              </a:rPr>
              <a:t>WHO wrote this?</a:t>
            </a:r>
            <a:endParaRPr lang="en-US" sz="1200" dirty="0">
              <a:solidFill>
                <a:schemeClr val="accent1">
                  <a:lumMod val="40000"/>
                  <a:lumOff val="60000"/>
                </a:schemeClr>
              </a:solidFill>
            </a:endParaRPr>
          </a:p>
        </p:txBody>
      </p:sp>
    </p:spTree>
    <p:extLst>
      <p:ext uri="{BB962C8B-B14F-4D97-AF65-F5344CB8AC3E}">
        <p14:creationId xmlns:p14="http://schemas.microsoft.com/office/powerpoint/2010/main" val="32494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0" y="4762"/>
            <a:ext cx="9144000" cy="6848475"/>
          </a:xfrm>
          <a:prstGeom prst="rect">
            <a:avLst/>
          </a:prstGeom>
        </p:spPr>
      </p:pic>
      <p:pic>
        <p:nvPicPr>
          <p:cNvPr id="10" name="Picture 20" descr="https://www.austinchronicle.com/binary/8c9d/argumen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400" y="2619919"/>
            <a:ext cx="4513335" cy="4235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s://www.gamecareerguide.com/db_area/images/item_images/120829/image5.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9" y="1245033"/>
            <a:ext cx="4540603" cy="36205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Case Studies</a:t>
            </a:r>
            <a:endParaRPr lang="en-US" dirty="0"/>
          </a:p>
        </p:txBody>
      </p:sp>
      <p:sp>
        <p:nvSpPr>
          <p:cNvPr id="3" name="Content Placeholder 2"/>
          <p:cNvSpPr txBox="1">
            <a:spLocks/>
          </p:cNvSpPr>
          <p:nvPr/>
        </p:nvSpPr>
        <p:spPr>
          <a:xfrm>
            <a:off x="25400" y="4885055"/>
            <a:ext cx="4305300" cy="13633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Prom Week: characters have a variety of actions they can take with one another, and a web of interrelationships that determine the results of an action. Each character can have platonic or romantic feelings towards anyone else, as well as having a history of being friends (or enemies) and a history of past actions with the other person and </a:t>
            </a:r>
            <a:r>
              <a:rPr lang="en-US" sz="1200" i="1" dirty="0" smtClean="0"/>
              <a:t>their</a:t>
            </a:r>
            <a:r>
              <a:rPr lang="en-US" sz="1200" dirty="0" smtClean="0"/>
              <a:t> friends/enemies.</a:t>
            </a:r>
          </a:p>
        </p:txBody>
      </p:sp>
      <p:sp>
        <p:nvSpPr>
          <p:cNvPr id="6" name="Content Placeholder 2"/>
          <p:cNvSpPr txBox="1">
            <a:spLocks/>
          </p:cNvSpPr>
          <p:nvPr/>
        </p:nvSpPr>
        <p:spPr>
          <a:xfrm>
            <a:off x="4616823" y="1190081"/>
            <a:ext cx="4527175" cy="14298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Argument Champion: not so much a simulation of conversation, as of debate through word association. Players argue in favor of their topic or against the opponent’s by drawing favorable associations between their word and those that the audience likes, or unfavorable associations between audience dislikes and their opponent’s topic. Word associations and word clouds provide interesting potential for conversation systems in games that is mostly unexplored.</a:t>
            </a:r>
            <a:endParaRPr lang="en-US" sz="1200" dirty="0"/>
          </a:p>
        </p:txBody>
      </p:sp>
    </p:spTree>
    <p:extLst>
      <p:ext uri="{BB962C8B-B14F-4D97-AF65-F5344CB8AC3E}">
        <p14:creationId xmlns:p14="http://schemas.microsoft.com/office/powerpoint/2010/main" val="260165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duotone>
              <a:schemeClr val="bg2">
                <a:shade val="45000"/>
                <a:satMod val="135000"/>
              </a:schemeClr>
              <a:prstClr val="white"/>
            </a:duotone>
          </a:blip>
          <a:stretch>
            <a:fillRect/>
          </a:stretch>
        </p:blipFill>
        <p:spPr>
          <a:xfrm>
            <a:off x="0" y="4762"/>
            <a:ext cx="9144000" cy="6848475"/>
          </a:xfrm>
          <a:prstGeom prst="rect">
            <a:avLst/>
          </a:prstGeom>
        </p:spPr>
      </p:pic>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Case Studies</a:t>
            </a:r>
            <a:endParaRPr lang="en-US" dirty="0"/>
          </a:p>
        </p:txBody>
      </p:sp>
      <p:sp>
        <p:nvSpPr>
          <p:cNvPr id="3" name="Content Placeholder 2"/>
          <p:cNvSpPr txBox="1">
            <a:spLocks/>
          </p:cNvSpPr>
          <p:nvPr/>
        </p:nvSpPr>
        <p:spPr>
          <a:xfrm>
            <a:off x="0" y="3226232"/>
            <a:ext cx="2123849" cy="50033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Phoenix Wright, Ace Attorney: when questioning a witness in court, the player not only has a set of dialogue options, but can also press for more information on each, or present evidence to contradict the witness’s testimony. The dialogue options in court are themselves treated something like inventory items, which are collected prior to trial during the investigation. Investigations also have the ability to question witnesses and show them evidence to get new responses from them in similar fashion.</a:t>
            </a:r>
          </a:p>
        </p:txBody>
      </p:sp>
      <p:sp>
        <p:nvSpPr>
          <p:cNvPr id="6" name="Content Placeholder 2"/>
          <p:cNvSpPr txBox="1">
            <a:spLocks/>
          </p:cNvSpPr>
          <p:nvPr/>
        </p:nvSpPr>
        <p:spPr>
          <a:xfrm>
            <a:off x="6723017" y="1219200"/>
            <a:ext cx="2420981" cy="3733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Lifeline: mobile game that uses a text-based interface that fits in the fiction of the story (you’ve crash-landed on an alien moon, most of the crew is missing or dead, and your only means of communication is through a text interface between the player and the main character). The story plays out in real time, with notifications being sent to the player throughout the day.</a:t>
            </a:r>
            <a:endParaRPr lang="en-US" sz="1200" dirty="0"/>
          </a:p>
        </p:txBody>
      </p:sp>
      <p:pic>
        <p:nvPicPr>
          <p:cNvPr id="7" name="Picture 12" descr="https://upload.wikimedia.org/wikipedia/en/5/5d/Phoenix_Wright_Ace_Attorney_cross-examina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849" y="3226231"/>
            <a:ext cx="2413705" cy="3620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s://images.techhive.com/images/article/2015/08/lifeline2-100605793-orig.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4136" y="1219200"/>
            <a:ext cx="2098881"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back button">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4457" y="5721756"/>
            <a:ext cx="1114732" cy="111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1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0" y="4762"/>
            <a:ext cx="9144000" cy="6848475"/>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smtClean="0"/>
              <a:t>Tools and Design Patterns</a:t>
            </a:r>
            <a:endParaRPr lang="en-US" dirty="0"/>
          </a:p>
        </p:txBody>
      </p:sp>
      <p:sp>
        <p:nvSpPr>
          <p:cNvPr id="3" name="Content Placeholder 2"/>
          <p:cNvSpPr>
            <a:spLocks noGrp="1"/>
          </p:cNvSpPr>
          <p:nvPr>
            <p:ph idx="1"/>
          </p:nvPr>
        </p:nvSpPr>
        <p:spPr>
          <a:xfrm>
            <a:off x="0" y="1066800"/>
            <a:ext cx="9144000" cy="5786437"/>
          </a:xfrm>
        </p:spPr>
        <p:txBody>
          <a:bodyPr lIns="91440">
            <a:noAutofit/>
          </a:bodyPr>
          <a:lstStyle/>
          <a:p>
            <a:pPr marL="0" indent="0">
              <a:buNone/>
            </a:pPr>
            <a:r>
              <a:rPr lang="en-US" sz="1200" dirty="0" smtClean="0"/>
              <a:t>Modification to the typical dialogue tree: add context, and history within the conversation.</a:t>
            </a:r>
          </a:p>
          <a:p>
            <a:pPr marL="0" indent="0">
              <a:buNone/>
            </a:pPr>
            <a:endParaRPr lang="en-US" sz="1200" dirty="0"/>
          </a:p>
          <a:p>
            <a:pPr marL="0" indent="0">
              <a:buNone/>
            </a:pPr>
            <a:r>
              <a:rPr lang="en-US" sz="1200" dirty="0" smtClean="0"/>
              <a:t>Context: instead of each choice leading to a fixed set of other choices, have each choice </a:t>
            </a:r>
            <a:r>
              <a:rPr lang="en-US" sz="1200" dirty="0" smtClean="0">
                <a:solidFill>
                  <a:srgbClr val="00B050"/>
                </a:solidFill>
              </a:rPr>
              <a:t>enable</a:t>
            </a:r>
            <a:r>
              <a:rPr lang="en-US" sz="1200" dirty="0" smtClean="0"/>
              <a:t> or </a:t>
            </a:r>
            <a:r>
              <a:rPr lang="en-US" sz="1200" dirty="0" smtClean="0">
                <a:solidFill>
                  <a:srgbClr val="FF0000"/>
                </a:solidFill>
              </a:rPr>
              <a:t>disable</a:t>
            </a:r>
            <a:r>
              <a:rPr lang="en-US" sz="1200" dirty="0" smtClean="0"/>
              <a:t> other choices as a direct result of choosing it, in addition to the </a:t>
            </a:r>
            <a:r>
              <a:rPr lang="en-US" sz="1200" dirty="0" smtClean="0">
                <a:solidFill>
                  <a:schemeClr val="accent4"/>
                </a:solidFill>
              </a:rPr>
              <a:t>NPC response</a:t>
            </a:r>
            <a:r>
              <a:rPr lang="en-US" sz="1200" dirty="0" smtClean="0"/>
              <a:t>. The choices available to the player at any given time is the set of choices that have been </a:t>
            </a:r>
            <a:r>
              <a:rPr lang="en-US" sz="1200" dirty="0" smtClean="0">
                <a:solidFill>
                  <a:srgbClr val="00B050"/>
                </a:solidFill>
              </a:rPr>
              <a:t>enabled</a:t>
            </a:r>
            <a:r>
              <a:rPr lang="en-US" sz="1200" dirty="0" smtClean="0"/>
              <a:t> and not yet chosen. Thus, asking questions about a particular topic may open the door to probing deeper into that topic, and learning a particular piece of information may invalidate some other choices that would then be removed since they would no longer make sense.</a:t>
            </a:r>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smtClean="0"/>
          </a:p>
          <a:p>
            <a:pPr marL="0" indent="0">
              <a:buNone/>
            </a:pPr>
            <a:endParaRPr lang="en-US" sz="1200" dirty="0"/>
          </a:p>
          <a:p>
            <a:pPr marL="0" indent="0">
              <a:buNone/>
            </a:pPr>
            <a:endParaRPr lang="en-US" sz="1200" dirty="0"/>
          </a:p>
          <a:p>
            <a:pPr marL="0" indent="0">
              <a:buNone/>
            </a:pPr>
            <a:r>
              <a:rPr lang="en-US" sz="1200" dirty="0" smtClean="0"/>
              <a:t>History: allow conversation choices to modify variables – for example, tracking how intimidated an NPC is that you’re interrogating. Allow the effects of choices to branch conditionally based on these variables: if you move to accuse the NPC of murder, they’ll only confess if Intimidation &gt; 10, otherwise they’ll respond with a flat denial; and different additional dialogue choices get added or removed to the list in either case.</a:t>
            </a:r>
          </a:p>
          <a:p>
            <a:pPr marL="0" indent="0">
              <a:buNone/>
            </a:pPr>
            <a:endParaRPr lang="en-US" sz="1200" dirty="0" smtClean="0"/>
          </a:p>
          <a:p>
            <a:pPr marL="0" indent="0">
              <a:buNone/>
            </a:pPr>
            <a:endParaRPr lang="en-US" sz="1200" dirty="0" smtClean="0"/>
          </a:p>
          <a:p>
            <a:pPr marL="0" indent="0">
              <a:buNone/>
            </a:pPr>
            <a:endParaRPr lang="en-US" sz="1200" dirty="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a:p>
          <a:p>
            <a:pPr marL="0" indent="0">
              <a:buNone/>
            </a:pPr>
            <a:r>
              <a:rPr lang="en-US" sz="1200" dirty="0" smtClean="0"/>
              <a:t>This type of conversation is marginally harder to code and much harder to write (as you have to consider not just each individual conversation choice, but all possible paths through the conversation – it’s no longer a tree, but rather a graph structure). But it feels much more natural and realistic, since the player’s conversation choices and the NPC’s responses are always context-sensitive and make sense within the flow of a dialogue interaction. Modern text-based CYOA games use these techniques a lot, but they haven’t gained traction outside of that niche.</a:t>
            </a:r>
          </a:p>
        </p:txBody>
      </p:sp>
      <p:sp>
        <p:nvSpPr>
          <p:cNvPr id="4" name="Rectangle 3"/>
          <p:cNvSpPr/>
          <p:nvPr/>
        </p:nvSpPr>
        <p:spPr>
          <a:xfrm>
            <a:off x="838200" y="2397920"/>
            <a:ext cx="1219200" cy="914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Do you know why you’re here?</a:t>
            </a:r>
            <a:endParaRPr lang="en-US" sz="1200" dirty="0">
              <a:solidFill>
                <a:schemeClr val="tx1"/>
              </a:solidFill>
            </a:endParaRPr>
          </a:p>
        </p:txBody>
      </p:sp>
      <p:sp>
        <p:nvSpPr>
          <p:cNvPr id="11" name="Rectangle 10"/>
          <p:cNvSpPr/>
          <p:nvPr/>
        </p:nvSpPr>
        <p:spPr>
          <a:xfrm>
            <a:off x="2438400" y="2938132"/>
            <a:ext cx="1219200" cy="914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We found a body in your bathtub, would you know anything about that?</a:t>
            </a:r>
            <a:endParaRPr lang="en-US" sz="1200" dirty="0">
              <a:solidFill>
                <a:schemeClr val="tx1"/>
              </a:solidFill>
            </a:endParaRPr>
          </a:p>
        </p:txBody>
      </p:sp>
      <p:sp>
        <p:nvSpPr>
          <p:cNvPr id="5" name="Flowchart: Terminator 4"/>
          <p:cNvSpPr/>
          <p:nvPr/>
        </p:nvSpPr>
        <p:spPr>
          <a:xfrm>
            <a:off x="152400" y="3428999"/>
            <a:ext cx="914400" cy="340521"/>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START</a:t>
            </a:r>
            <a:endParaRPr lang="en-US" dirty="0">
              <a:solidFill>
                <a:schemeClr val="tx1"/>
              </a:solidFill>
            </a:endParaRPr>
          </a:p>
        </p:txBody>
      </p:sp>
      <p:cxnSp>
        <p:nvCxnSpPr>
          <p:cNvPr id="7" name="Elbow Connector 6"/>
          <p:cNvCxnSpPr>
            <a:stCxn id="5" idx="0"/>
            <a:endCxn id="4" idx="1"/>
          </p:cNvCxnSpPr>
          <p:nvPr/>
        </p:nvCxnSpPr>
        <p:spPr>
          <a:xfrm rot="5400000" flipH="1" flipV="1">
            <a:off x="436961" y="3027760"/>
            <a:ext cx="573879" cy="228600"/>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flipV="1">
            <a:off x="1066800" y="3395332"/>
            <a:ext cx="1371600" cy="203928"/>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86200" y="2394099"/>
            <a:ext cx="1219200" cy="914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I have no idea, I’ve been out at work all day, I came home and you arrested me.</a:t>
            </a:r>
            <a:endParaRPr lang="en-US" sz="1200" dirty="0">
              <a:solidFill>
                <a:schemeClr val="tx1"/>
              </a:solidFill>
            </a:endParaRPr>
          </a:p>
        </p:txBody>
      </p:sp>
      <p:cxnSp>
        <p:nvCxnSpPr>
          <p:cNvPr id="21" name="Elbow Connector 20"/>
          <p:cNvCxnSpPr>
            <a:stCxn id="4" idx="3"/>
            <a:endCxn id="20" idx="1"/>
          </p:cNvCxnSpPr>
          <p:nvPr/>
        </p:nvCxnSpPr>
        <p:spPr>
          <a:xfrm flipV="1">
            <a:off x="2057400" y="2851299"/>
            <a:ext cx="1828800" cy="3821"/>
          </a:xfrm>
          <a:prstGeom prst="bent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5771" y="2920550"/>
            <a:ext cx="1219200" cy="914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Wait… really? Just what are you saying, that I killed somebody?</a:t>
            </a:r>
            <a:endParaRPr lang="en-US" sz="1200" dirty="0">
              <a:solidFill>
                <a:schemeClr val="tx1"/>
              </a:solidFill>
            </a:endParaRPr>
          </a:p>
        </p:txBody>
      </p:sp>
      <p:cxnSp>
        <p:nvCxnSpPr>
          <p:cNvPr id="25" name="Straight Arrow Connector 24"/>
          <p:cNvCxnSpPr>
            <a:stCxn id="11" idx="3"/>
            <a:endCxn id="29" idx="1"/>
          </p:cNvCxnSpPr>
          <p:nvPr/>
        </p:nvCxnSpPr>
        <p:spPr>
          <a:xfrm flipV="1">
            <a:off x="3657600" y="3377750"/>
            <a:ext cx="1678171" cy="1758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a:endCxn id="4" idx="3"/>
          </p:cNvCxnSpPr>
          <p:nvPr/>
        </p:nvCxnSpPr>
        <p:spPr>
          <a:xfrm flipH="1" flipV="1">
            <a:off x="2057400" y="2855120"/>
            <a:ext cx="381000" cy="5402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9" idx="3"/>
          </p:cNvCxnSpPr>
          <p:nvPr/>
        </p:nvCxnSpPr>
        <p:spPr>
          <a:xfrm>
            <a:off x="6554971" y="3377750"/>
            <a:ext cx="2438400" cy="2165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44" name="Straight Arrow Connector 6143"/>
          <p:cNvCxnSpPr/>
          <p:nvPr/>
        </p:nvCxnSpPr>
        <p:spPr>
          <a:xfrm flipV="1">
            <a:off x="6554971" y="2683159"/>
            <a:ext cx="2323215" cy="68341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51" name="Straight Arrow Connector 6150"/>
          <p:cNvCxnSpPr>
            <a:stCxn id="20" idx="3"/>
          </p:cNvCxnSpPr>
          <p:nvPr/>
        </p:nvCxnSpPr>
        <p:spPr>
          <a:xfrm flipV="1">
            <a:off x="5105400" y="2514600"/>
            <a:ext cx="3772786" cy="33669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878186" y="2183159"/>
            <a:ext cx="1219200" cy="914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200" dirty="0">
              <a:solidFill>
                <a:schemeClr val="tx1"/>
              </a:solidFill>
            </a:endParaRPr>
          </a:p>
        </p:txBody>
      </p:sp>
      <p:sp>
        <p:nvSpPr>
          <p:cNvPr id="47" name="Rectangle 46"/>
          <p:cNvSpPr/>
          <p:nvPr/>
        </p:nvSpPr>
        <p:spPr>
          <a:xfrm>
            <a:off x="8991600" y="3177442"/>
            <a:ext cx="1219200" cy="914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200" dirty="0">
              <a:solidFill>
                <a:schemeClr val="tx1"/>
              </a:solidFill>
            </a:endParaRPr>
          </a:p>
        </p:txBody>
      </p:sp>
      <p:sp>
        <p:nvSpPr>
          <p:cNvPr id="48" name="Rectangle 47"/>
          <p:cNvSpPr/>
          <p:nvPr/>
        </p:nvSpPr>
        <p:spPr>
          <a:xfrm>
            <a:off x="3321789" y="5089729"/>
            <a:ext cx="1219200" cy="914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You’re going down for Murder One unless you start cooperating, you understand?</a:t>
            </a:r>
            <a:endParaRPr lang="en-US" sz="1200" dirty="0">
              <a:solidFill>
                <a:schemeClr val="tx1"/>
              </a:solidFill>
            </a:endParaRPr>
          </a:p>
        </p:txBody>
      </p:sp>
      <p:cxnSp>
        <p:nvCxnSpPr>
          <p:cNvPr id="6159" name="Straight Arrow Connector 6158"/>
          <p:cNvCxnSpPr>
            <a:endCxn id="48" idx="1"/>
          </p:cNvCxnSpPr>
          <p:nvPr/>
        </p:nvCxnSpPr>
        <p:spPr>
          <a:xfrm flipV="1">
            <a:off x="-381000" y="5546929"/>
            <a:ext cx="3702789" cy="156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60" name="Flowchart: Decision 6159"/>
          <p:cNvSpPr/>
          <p:nvPr/>
        </p:nvSpPr>
        <p:spPr>
          <a:xfrm>
            <a:off x="5029200" y="5092998"/>
            <a:ext cx="1219200" cy="914400"/>
          </a:xfrm>
          <a:prstGeom prst="flowChartDecision">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tx1"/>
                </a:solidFill>
              </a:rPr>
              <a:t>Intimidate &gt; 10?</a:t>
            </a:r>
            <a:endParaRPr lang="en-US" sz="1000" dirty="0">
              <a:solidFill>
                <a:schemeClr val="tx1"/>
              </a:solidFill>
            </a:endParaRPr>
          </a:p>
        </p:txBody>
      </p:sp>
      <p:cxnSp>
        <p:nvCxnSpPr>
          <p:cNvPr id="6162" name="Elbow Connector 6161"/>
          <p:cNvCxnSpPr>
            <a:stCxn id="48" idx="3"/>
            <a:endCxn id="6160" idx="1"/>
          </p:cNvCxnSpPr>
          <p:nvPr/>
        </p:nvCxnSpPr>
        <p:spPr>
          <a:xfrm>
            <a:off x="4540989" y="5546929"/>
            <a:ext cx="488211" cy="3269"/>
          </a:xfrm>
          <a:prstGeom prst="bent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13784" y="4513660"/>
            <a:ext cx="1219200" cy="914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Know whose fingerprints we found on the murder weapon? Yours.</a:t>
            </a:r>
            <a:endParaRPr lang="en-US" sz="1200" dirty="0">
              <a:solidFill>
                <a:schemeClr val="tx1"/>
              </a:solidFill>
            </a:endParaRPr>
          </a:p>
        </p:txBody>
      </p:sp>
      <p:sp>
        <p:nvSpPr>
          <p:cNvPr id="58" name="Rectangle 57"/>
          <p:cNvSpPr/>
          <p:nvPr/>
        </p:nvSpPr>
        <p:spPr>
          <a:xfrm>
            <a:off x="1905000" y="4522601"/>
            <a:ext cx="1219200" cy="914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I… you can’t be serious.</a:t>
            </a:r>
          </a:p>
          <a:p>
            <a:r>
              <a:rPr lang="en-US" sz="1200" dirty="0" smtClean="0">
                <a:solidFill>
                  <a:schemeClr val="tx1"/>
                </a:solidFill>
              </a:rPr>
              <a:t>[Intimidate +3]</a:t>
            </a:r>
            <a:endParaRPr lang="en-US" sz="1200" dirty="0">
              <a:solidFill>
                <a:schemeClr val="tx1"/>
              </a:solidFill>
            </a:endParaRPr>
          </a:p>
        </p:txBody>
      </p:sp>
      <p:cxnSp>
        <p:nvCxnSpPr>
          <p:cNvPr id="6167" name="Elbow Connector 6166"/>
          <p:cNvCxnSpPr>
            <a:stCxn id="56" idx="3"/>
            <a:endCxn id="58" idx="1"/>
          </p:cNvCxnSpPr>
          <p:nvPr/>
        </p:nvCxnSpPr>
        <p:spPr>
          <a:xfrm>
            <a:off x="1632984" y="4970860"/>
            <a:ext cx="272016" cy="8941"/>
          </a:xfrm>
          <a:prstGeom prst="bent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096000" y="4418521"/>
            <a:ext cx="1219200" cy="914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Okay, I know it looks bad but there’s more to the story you don’t know…</a:t>
            </a:r>
            <a:endParaRPr lang="en-US" sz="1200" dirty="0">
              <a:solidFill>
                <a:schemeClr val="tx1"/>
              </a:solidFill>
            </a:endParaRPr>
          </a:p>
        </p:txBody>
      </p:sp>
      <p:sp>
        <p:nvSpPr>
          <p:cNvPr id="63" name="Rectangle 62"/>
          <p:cNvSpPr/>
          <p:nvPr/>
        </p:nvSpPr>
        <p:spPr>
          <a:xfrm>
            <a:off x="7512789" y="5090766"/>
            <a:ext cx="1219200" cy="914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nchorCtr="0"/>
          <a:lstStyle/>
          <a:p>
            <a:r>
              <a:rPr lang="en-US" sz="1200" dirty="0" smtClean="0">
                <a:solidFill>
                  <a:schemeClr val="tx1"/>
                </a:solidFill>
              </a:rPr>
              <a:t>Look, I didn’t do it and you have nothing. This is over, get me my lawyer.</a:t>
            </a:r>
            <a:endParaRPr lang="en-US" sz="1200" dirty="0">
              <a:solidFill>
                <a:schemeClr val="tx1"/>
              </a:solidFill>
            </a:endParaRPr>
          </a:p>
        </p:txBody>
      </p:sp>
      <p:cxnSp>
        <p:nvCxnSpPr>
          <p:cNvPr id="6170" name="Elbow Connector 6169"/>
          <p:cNvCxnSpPr>
            <a:stCxn id="6160" idx="0"/>
            <a:endCxn id="62" idx="1"/>
          </p:cNvCxnSpPr>
          <p:nvPr/>
        </p:nvCxnSpPr>
        <p:spPr>
          <a:xfrm rot="5400000" flipH="1" flipV="1">
            <a:off x="5758762" y="4755760"/>
            <a:ext cx="217277" cy="457200"/>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172" name="Elbow Connector 6171"/>
          <p:cNvCxnSpPr>
            <a:stCxn id="6160" idx="3"/>
            <a:endCxn id="63" idx="1"/>
          </p:cNvCxnSpPr>
          <p:nvPr/>
        </p:nvCxnSpPr>
        <p:spPr>
          <a:xfrm flipV="1">
            <a:off x="6248400" y="5547966"/>
            <a:ext cx="1264389" cy="2232"/>
          </a:xfrm>
          <a:prstGeom prst="bent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0" name="Flowchart: Terminator 69"/>
          <p:cNvSpPr/>
          <p:nvPr/>
        </p:nvSpPr>
        <p:spPr>
          <a:xfrm>
            <a:off x="8561856" y="4553909"/>
            <a:ext cx="658344" cy="331970"/>
          </a:xfrm>
          <a:prstGeom prst="flowChartTermina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END</a:t>
            </a:r>
            <a:endParaRPr lang="en-US" dirty="0">
              <a:solidFill>
                <a:schemeClr val="bg1"/>
              </a:solidFill>
            </a:endParaRPr>
          </a:p>
        </p:txBody>
      </p:sp>
      <p:cxnSp>
        <p:nvCxnSpPr>
          <p:cNvPr id="32" name="Elbow Connector 31"/>
          <p:cNvCxnSpPr>
            <a:stCxn id="63" idx="3"/>
            <a:endCxn id="70" idx="2"/>
          </p:cNvCxnSpPr>
          <p:nvPr/>
        </p:nvCxnSpPr>
        <p:spPr>
          <a:xfrm flipV="1">
            <a:off x="8731989" y="4885879"/>
            <a:ext cx="159039" cy="662087"/>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2" idx="3"/>
          </p:cNvCxnSpPr>
          <p:nvPr/>
        </p:nvCxnSpPr>
        <p:spPr>
          <a:xfrm flipV="1">
            <a:off x="7315200" y="4267200"/>
            <a:ext cx="1981200" cy="60852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19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blip>
          <a:stretch>
            <a:fillRect/>
          </a:stretch>
        </p:blipFill>
        <p:spPr>
          <a:xfrm>
            <a:off x="0" y="4762"/>
            <a:ext cx="9144000" cy="6848475"/>
          </a:xfrm>
          <a:prstGeom prst="rect">
            <a:avLst/>
          </a:prstGeom>
        </p:spPr>
      </p:pic>
      <p:pic>
        <p:nvPicPr>
          <p:cNvPr id="3" name="Picture 4" descr="Image result for back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4457" y="5721756"/>
            <a:ext cx="1114732" cy="11147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bn8jgm2mf2rlw3kpr6i.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893131"/>
            <a:ext cx="1676400" cy="167640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362200" y="763768"/>
            <a:ext cx="4953000" cy="205740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Once upon a time, some game developers at MIT made a virtual restaurant simulation, with one human roleplaying a patron and another the </a:t>
            </a:r>
            <a:r>
              <a:rPr lang="en-US" sz="1200" dirty="0" err="1" smtClean="0"/>
              <a:t>waitstaff</a:t>
            </a:r>
            <a:r>
              <a:rPr lang="en-US" sz="1200" dirty="0" smtClean="0"/>
              <a:t>. They then took over 10,000 </a:t>
            </a:r>
            <a:r>
              <a:rPr lang="en-US" sz="1200" dirty="0" err="1" smtClean="0"/>
              <a:t>playthroughs</a:t>
            </a:r>
            <a:r>
              <a:rPr lang="en-US" sz="1200" dirty="0" smtClean="0"/>
              <a:t> and pattern-matched to find that the vast majority of these were similar enough that either role could be realistically simulated with an AI or a reasonably-sized set of dialogue options. It was a proof-of-concept that you can use a large sample of human conversations to develop convincing in-game dialogue.</a:t>
            </a:r>
          </a:p>
          <a:p>
            <a:pPr marL="0" indent="0">
              <a:buFont typeface="Arial" panose="020B0604020202020204" pitchFamily="34" charset="0"/>
              <a:buNone/>
            </a:pPr>
            <a:r>
              <a:rPr lang="en-US" sz="1200" dirty="0" smtClean="0"/>
              <a:t>The researchers later co-founded </a:t>
            </a:r>
            <a:r>
              <a:rPr lang="en-US" sz="1200" dirty="0" err="1" smtClean="0"/>
              <a:t>GiantOtter</a:t>
            </a:r>
            <a:r>
              <a:rPr lang="en-US" sz="1200" dirty="0" smtClean="0"/>
              <a:t>, a conversation-bot-as-a-service company that hires improv actors, gives them a scenario and starting point, and then lets them do a few dozen takes in order to fill out the tree.</a:t>
            </a:r>
          </a:p>
        </p:txBody>
      </p:sp>
      <p:pic>
        <p:nvPicPr>
          <p:cNvPr id="25602" name="Picture 2" descr="http://alumni.media.mit.edu/~jorkin/restaurant/research/customer_waitress_small.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893131"/>
            <a:ext cx="2235203" cy="1676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pbs.twimg.com/profile_images/832090055241904129/6WEb1jZU.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5200" y="2819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52400" y="2819400"/>
            <a:ext cx="7290388" cy="150749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Spirit’s Character Engine provides an interesting model for character dialogue: </a:t>
            </a:r>
          </a:p>
          <a:p>
            <a:r>
              <a:rPr lang="en-US" sz="1200" dirty="0" smtClean="0"/>
              <a:t>Each NPC has a set of knowledge about the game world (including the PC, other NPCs, locations, items, etc.) that can be updated as it learns more.</a:t>
            </a:r>
          </a:p>
          <a:p>
            <a:r>
              <a:rPr lang="en-US" sz="1200" dirty="0" smtClean="0"/>
              <a:t>NPCs are also given personality and emotional traits that determine the general tone of how they’re likely to react to a player.</a:t>
            </a:r>
          </a:p>
          <a:p>
            <a:r>
              <a:rPr lang="en-US" sz="1200" dirty="0" smtClean="0"/>
              <a:t>Dialogue is done through natural language processing. Imagine a Google Translate plug-in that didn’t just analyze the meaning and translate to a new language, but that looked at the meaning in the context of the game world and formulated a response.</a:t>
            </a:r>
          </a:p>
        </p:txBody>
      </p:sp>
      <p:pic>
        <p:nvPicPr>
          <p:cNvPr id="10" name="Picture 8" descr="https://lh6.googleusercontent.com/8dAR2I08KjviuGiZ0pit_BPyRwHjLRLblkMGFgC81aiK-4mHKqOsG7fOQ_NQFHaYdwm4WP9Ww616lq_JTAxGuCYH7tmyXXijkFXTDcNCeaqT0d3-ewuVYOvUMirZgaixz_LwhsU"/>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4673972"/>
            <a:ext cx="4191000" cy="210782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343400" y="4585679"/>
            <a:ext cx="4040158" cy="158652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err="1" smtClean="0"/>
              <a:t>Versu</a:t>
            </a:r>
            <a:r>
              <a:rPr lang="en-US" sz="1200" dirty="0" smtClean="0"/>
              <a:t> is an NPC system meant for use in Interactive Fiction games. Each NPC is modeled as its knowledge of the game world plus emotional state. It then exposes this state of mind to the player who can make decisions based on this information, and the NPCs themselves also make similar decisions, giving the AI-controlled characters a sense of agency that is lacking in typical dialogue trees.</a:t>
            </a:r>
          </a:p>
        </p:txBody>
      </p:sp>
      <p:cxnSp>
        <p:nvCxnSpPr>
          <p:cNvPr id="12" name="Straight Connector 11"/>
          <p:cNvCxnSpPr/>
          <p:nvPr/>
        </p:nvCxnSpPr>
        <p:spPr>
          <a:xfrm flipH="1">
            <a:off x="76200" y="2688266"/>
            <a:ext cx="90429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 y="4572000"/>
            <a:ext cx="904298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Tools and Design Patterns</a:t>
            </a:r>
            <a:endParaRPr lang="en-US" dirty="0"/>
          </a:p>
        </p:txBody>
      </p:sp>
    </p:spTree>
    <p:extLst>
      <p:ext uri="{BB962C8B-B14F-4D97-AF65-F5344CB8AC3E}">
        <p14:creationId xmlns:p14="http://schemas.microsoft.com/office/powerpoint/2010/main" val="189010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blip>
          <a:stretch>
            <a:fillRect/>
          </a:stretch>
        </p:blipFill>
        <p:spPr>
          <a:xfrm>
            <a:off x="0" y="4762"/>
            <a:ext cx="9144000" cy="6848475"/>
          </a:xfrm>
          <a:prstGeom prst="rect">
            <a:avLst/>
          </a:prstGeom>
        </p:spPr>
      </p:pic>
      <p:sp>
        <p:nvSpPr>
          <p:cNvPr id="3" name="Content Placeholder 2"/>
          <p:cNvSpPr>
            <a:spLocks noGrp="1"/>
          </p:cNvSpPr>
          <p:nvPr>
            <p:ph idx="1"/>
          </p:nvPr>
        </p:nvSpPr>
        <p:spPr>
          <a:xfrm>
            <a:off x="0" y="0"/>
            <a:ext cx="9118600" cy="6858000"/>
          </a:xfrm>
        </p:spPr>
        <p:txBody>
          <a:bodyPr>
            <a:noAutofit/>
          </a:bodyPr>
          <a:lstStyle/>
          <a:p>
            <a:pPr marL="0" indent="0">
              <a:buNone/>
            </a:pPr>
            <a:r>
              <a:rPr lang="en-US" sz="2400" b="1" dirty="0" smtClean="0"/>
              <a:t>Additional links you may find helpful:</a:t>
            </a:r>
            <a:endParaRPr lang="en-US" sz="2400" b="1" dirty="0" smtClean="0">
              <a:solidFill>
                <a:srgbClr val="FF0000"/>
              </a:solidFill>
            </a:endParaRPr>
          </a:p>
          <a:p>
            <a:pPr marL="0" indent="0">
              <a:buNone/>
            </a:pPr>
            <a:endParaRPr lang="en-US" sz="2400" dirty="0" smtClean="0"/>
          </a:p>
          <a:p>
            <a:pPr marL="0" indent="0">
              <a:buNone/>
            </a:pPr>
            <a:r>
              <a:rPr lang="en-US" sz="2400" dirty="0" smtClean="0"/>
              <a:t>More ideas for experimental dialogue systems: </a:t>
            </a:r>
            <a:r>
              <a:rPr lang="en-US" sz="2400" dirty="0" smtClean="0">
                <a:hlinkClick r:id="rId3"/>
              </a:rPr>
              <a:t>https://www.gamasutra.com/blogs/BobbyLockhart/20171107/309121/5_Radical_Ideas_for_Dialogue_Systems.php</a:t>
            </a:r>
            <a:endParaRPr lang="en-US" sz="2400" dirty="0" smtClean="0"/>
          </a:p>
          <a:p>
            <a:pPr marL="0" indent="0">
              <a:buNone/>
            </a:pPr>
            <a:r>
              <a:rPr lang="en-US" sz="2400" dirty="0" smtClean="0"/>
              <a:t>Example of a player choosing the point of view of the story rather than modifying the story itself: </a:t>
            </a:r>
            <a:r>
              <a:rPr lang="en-US" sz="2400" dirty="0" smtClean="0">
                <a:hlinkClick r:id="rId4"/>
              </a:rPr>
              <a:t>https://www.geekwire.com/2017/interview-filmmaker-steven-soderbergh-bends-rules-tv-movies-mosaic-app-hbo/</a:t>
            </a:r>
            <a:endParaRPr lang="en-US" sz="2400" dirty="0" smtClean="0"/>
          </a:p>
          <a:p>
            <a:pPr marL="0" indent="0">
              <a:buNone/>
            </a:pPr>
            <a:r>
              <a:rPr lang="en-US" sz="2400" dirty="0" smtClean="0"/>
              <a:t>Forum thread on making dialogue in games inherently fun: </a:t>
            </a:r>
            <a:r>
              <a:rPr lang="en-US" sz="2400" dirty="0" smtClean="0">
                <a:hlinkClick r:id="rId5"/>
              </a:rPr>
              <a:t>https://www.gamedev.net/forums/topic/657677-ideas-to-make-dialogue-funengaging/</a:t>
            </a:r>
            <a:endParaRPr lang="en-US" sz="2400" dirty="0" smtClean="0"/>
          </a:p>
          <a:p>
            <a:pPr marL="0" indent="0">
              <a:buNone/>
            </a:pPr>
            <a:r>
              <a:rPr lang="en-US" sz="2400" dirty="0" smtClean="0"/>
              <a:t>A concept for linking narrative and dialogue systems together: </a:t>
            </a:r>
            <a:r>
              <a:rPr lang="en-US" sz="2400" dirty="0" smtClean="0">
                <a:hlinkClick r:id="rId6"/>
              </a:rPr>
              <a:t>https://www.gamasutra.com/blogs/RonNewcomb/20110719/89854/Reusing_Planning_Trees_for_Interactive_Dialogue.php</a:t>
            </a:r>
            <a:endParaRPr lang="en-US" sz="2400" dirty="0" smtClean="0">
              <a:hlinkClick r:id="rId7"/>
            </a:endParaRPr>
          </a:p>
          <a:p>
            <a:pPr marL="0" indent="0">
              <a:buNone/>
            </a:pPr>
            <a:r>
              <a:rPr lang="en-US" sz="2400" dirty="0" smtClean="0"/>
              <a:t>A psychological theory about how people interact in social situations, in ways that could form the basis for a conversation system: </a:t>
            </a:r>
            <a:r>
              <a:rPr lang="en-US" sz="2400" dirty="0">
                <a:hlinkClick r:id="rId7"/>
              </a:rPr>
              <a:t>https://en.wikipedia.org/wiki/Politeness_theory</a:t>
            </a:r>
            <a:endParaRPr lang="en-US" sz="2400" dirty="0"/>
          </a:p>
          <a:p>
            <a:pPr marL="0" indent="0">
              <a:buNone/>
            </a:pPr>
            <a:endParaRPr lang="en-US" sz="2400" dirty="0" smtClean="0"/>
          </a:p>
        </p:txBody>
      </p:sp>
      <p:pic>
        <p:nvPicPr>
          <p:cNvPr id="7" name="Picture 4" descr="Image result for back butt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4457" y="5721756"/>
            <a:ext cx="1114732" cy="111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1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91000"/>
            <a:ext cx="9172753"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redits sc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753"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5257800"/>
          </a:xfrm>
        </p:spPr>
        <p:txBody>
          <a:bodyPr numCol="1">
            <a:normAutofit fontScale="70000" lnSpcReduction="20000"/>
          </a:bodyPr>
          <a:lstStyle/>
          <a:p>
            <a:pPr marL="0" indent="0">
              <a:buNone/>
            </a:pPr>
            <a:r>
              <a:rPr lang="en-US" dirty="0" smtClean="0">
                <a:solidFill>
                  <a:schemeClr val="bg1"/>
                </a:solidFill>
              </a:rPr>
              <a:t>Authors:</a:t>
            </a:r>
          </a:p>
          <a:p>
            <a:pPr marL="0" indent="0">
              <a:buNone/>
            </a:pPr>
            <a:r>
              <a:rPr lang="en-US" dirty="0" smtClean="0">
                <a:solidFill>
                  <a:schemeClr val="bg1"/>
                </a:solidFill>
              </a:rPr>
              <a:t>Ian Schreiber</a:t>
            </a:r>
            <a:r>
              <a:rPr lang="en-US" dirty="0">
                <a:solidFill>
                  <a:schemeClr val="bg1"/>
                </a:solidFill>
              </a:rPr>
              <a:t> </a:t>
            </a:r>
            <a:r>
              <a:rPr lang="en-US" dirty="0" smtClean="0">
                <a:solidFill>
                  <a:schemeClr val="bg1"/>
                </a:solidFill>
              </a:rPr>
              <a:t>(Rochester Institute of Technology)</a:t>
            </a:r>
          </a:p>
          <a:p>
            <a:pPr marL="0" indent="0">
              <a:buNone/>
            </a:pPr>
            <a:r>
              <a:rPr lang="en-US" dirty="0" smtClean="0">
                <a:solidFill>
                  <a:schemeClr val="bg1"/>
                </a:solidFill>
              </a:rPr>
              <a:t>Wendy </a:t>
            </a:r>
            <a:r>
              <a:rPr lang="en-US" dirty="0" err="1" smtClean="0">
                <a:solidFill>
                  <a:schemeClr val="bg1"/>
                </a:solidFill>
              </a:rPr>
              <a:t>Despain</a:t>
            </a:r>
            <a:r>
              <a:rPr lang="en-US" dirty="0" smtClean="0">
                <a:solidFill>
                  <a:schemeClr val="bg1"/>
                </a:solidFill>
              </a:rPr>
              <a:t> (SMU Guildhall)</a:t>
            </a:r>
          </a:p>
          <a:p>
            <a:pPr marL="0" indent="0">
              <a:buNone/>
            </a:pPr>
            <a:r>
              <a:rPr lang="en-US" dirty="0" smtClean="0">
                <a:solidFill>
                  <a:schemeClr val="bg1"/>
                </a:solidFill>
              </a:rPr>
              <a:t>Trey </a:t>
            </a:r>
            <a:r>
              <a:rPr lang="en-US" dirty="0" err="1" smtClean="0">
                <a:solidFill>
                  <a:schemeClr val="bg1"/>
                </a:solidFill>
              </a:rPr>
              <a:t>Alsup</a:t>
            </a:r>
            <a:r>
              <a:rPr lang="en-US" dirty="0">
                <a:solidFill>
                  <a:schemeClr val="bg1"/>
                </a:solidFill>
              </a:rPr>
              <a:t> </a:t>
            </a:r>
            <a:r>
              <a:rPr lang="en-US" dirty="0" smtClean="0">
                <a:solidFill>
                  <a:schemeClr val="bg1"/>
                </a:solidFill>
              </a:rPr>
              <a:t>(</a:t>
            </a:r>
            <a:r>
              <a:rPr lang="en-US" dirty="0" err="1" smtClean="0">
                <a:solidFill>
                  <a:schemeClr val="bg1"/>
                </a:solidFill>
              </a:rPr>
              <a:t>Wishcraft</a:t>
            </a:r>
            <a:r>
              <a:rPr lang="en-US" dirty="0" smtClean="0">
                <a:solidFill>
                  <a:schemeClr val="bg1"/>
                </a:solidFill>
              </a:rPr>
              <a:t> Simulations)</a:t>
            </a:r>
            <a:endParaRPr lang="en-US" dirty="0">
              <a:solidFill>
                <a:schemeClr val="bg1"/>
              </a:solidFill>
            </a:endParaRPr>
          </a:p>
          <a:p>
            <a:pPr marL="0" indent="0">
              <a:buNone/>
            </a:pPr>
            <a:r>
              <a:rPr lang="en-US" dirty="0" smtClean="0">
                <a:solidFill>
                  <a:schemeClr val="bg1"/>
                </a:solidFill>
              </a:rPr>
              <a:t>Jonathan Hamel (Ready at Dawn)</a:t>
            </a:r>
          </a:p>
          <a:p>
            <a:pPr marL="0" indent="0">
              <a:buNone/>
            </a:pPr>
            <a:r>
              <a:rPr lang="en-US" dirty="0" smtClean="0">
                <a:solidFill>
                  <a:schemeClr val="bg1"/>
                </a:solidFill>
              </a:rPr>
              <a:t>Ethan Ham (Bradley University)</a:t>
            </a:r>
            <a:endParaRPr lang="en-US" dirty="0">
              <a:solidFill>
                <a:schemeClr val="bg1"/>
              </a:solidFill>
            </a:endParaRPr>
          </a:p>
          <a:p>
            <a:pPr marL="0" indent="0">
              <a:buNone/>
            </a:pPr>
            <a:r>
              <a:rPr lang="en-US" dirty="0" smtClean="0">
                <a:solidFill>
                  <a:schemeClr val="bg1"/>
                </a:solidFill>
              </a:rPr>
              <a:t>Jason </a:t>
            </a:r>
            <a:r>
              <a:rPr lang="en-US" dirty="0" err="1" smtClean="0">
                <a:solidFill>
                  <a:schemeClr val="bg1"/>
                </a:solidFill>
              </a:rPr>
              <a:t>VandenBerghe</a:t>
            </a:r>
            <a:r>
              <a:rPr lang="en-US" dirty="0" smtClean="0">
                <a:solidFill>
                  <a:schemeClr val="bg1"/>
                </a:solidFill>
              </a:rPr>
              <a:t> (</a:t>
            </a:r>
            <a:r>
              <a:rPr lang="en-US" dirty="0" err="1" smtClean="0">
                <a:solidFill>
                  <a:schemeClr val="bg1"/>
                </a:solidFill>
              </a:rPr>
              <a:t>ArenaNet</a:t>
            </a:r>
            <a:r>
              <a:rPr lang="en-US" dirty="0" smtClean="0">
                <a:solidFill>
                  <a:schemeClr val="bg1"/>
                </a:solidFill>
              </a:rPr>
              <a:t>)</a:t>
            </a:r>
          </a:p>
          <a:p>
            <a:pPr marL="0" indent="0">
              <a:buNone/>
            </a:pPr>
            <a:r>
              <a:rPr lang="en-US" dirty="0" smtClean="0">
                <a:solidFill>
                  <a:schemeClr val="bg1"/>
                </a:solidFill>
              </a:rPr>
              <a:t>Yuri </a:t>
            </a:r>
            <a:r>
              <a:rPr lang="en-US" dirty="0" err="1" smtClean="0">
                <a:solidFill>
                  <a:schemeClr val="bg1"/>
                </a:solidFill>
              </a:rPr>
              <a:t>Bialoskursky</a:t>
            </a:r>
            <a:r>
              <a:rPr lang="en-US" dirty="0" smtClean="0">
                <a:solidFill>
                  <a:schemeClr val="bg1"/>
                </a:solidFill>
              </a:rPr>
              <a:t> (Electronic Arts)</a:t>
            </a:r>
            <a:endParaRPr lang="en-US" dirty="0">
              <a:solidFill>
                <a:schemeClr val="bg1"/>
              </a:solidFill>
            </a:endParaRPr>
          </a:p>
          <a:p>
            <a:pPr marL="0" indent="0">
              <a:buNone/>
            </a:pPr>
            <a:r>
              <a:rPr lang="en-US" dirty="0" smtClean="0">
                <a:solidFill>
                  <a:schemeClr val="bg1"/>
                </a:solidFill>
              </a:rPr>
              <a:t>Jerry </a:t>
            </a:r>
            <a:r>
              <a:rPr lang="en-US" dirty="0" err="1" smtClean="0">
                <a:solidFill>
                  <a:schemeClr val="bg1"/>
                </a:solidFill>
              </a:rPr>
              <a:t>Belich</a:t>
            </a:r>
            <a:r>
              <a:rPr lang="en-US" dirty="0" smtClean="0">
                <a:solidFill>
                  <a:schemeClr val="bg1"/>
                </a:solidFill>
              </a:rPr>
              <a:t> (Miami University)</a:t>
            </a:r>
          </a:p>
          <a:p>
            <a:pPr marL="0" indent="0">
              <a:buNone/>
            </a:pPr>
            <a:endParaRPr lang="en-US" dirty="0">
              <a:solidFill>
                <a:schemeClr val="bg1"/>
              </a:solidFill>
            </a:endParaRPr>
          </a:p>
          <a:p>
            <a:pPr marL="0" indent="0">
              <a:buNone/>
            </a:pPr>
            <a:r>
              <a:rPr lang="en-US" dirty="0" smtClean="0">
                <a:solidFill>
                  <a:schemeClr val="bg1"/>
                </a:solidFill>
              </a:rPr>
              <a:t>Workgroup Facilitator:</a:t>
            </a:r>
          </a:p>
          <a:p>
            <a:pPr marL="0" indent="0">
              <a:buNone/>
            </a:pPr>
            <a:r>
              <a:rPr lang="en-US" dirty="0" smtClean="0">
                <a:solidFill>
                  <a:schemeClr val="bg1"/>
                </a:solidFill>
              </a:rPr>
              <a:t>Jeff </a:t>
            </a:r>
            <a:r>
              <a:rPr lang="en-US" dirty="0" err="1" smtClean="0">
                <a:solidFill>
                  <a:schemeClr val="bg1"/>
                </a:solidFill>
              </a:rPr>
              <a:t>Pobst</a:t>
            </a:r>
            <a:r>
              <a:rPr lang="en-US" dirty="0" smtClean="0">
                <a:solidFill>
                  <a:schemeClr val="bg1"/>
                </a:solidFill>
              </a:rPr>
              <a:t> (Hidden Path Entertainment)</a:t>
            </a:r>
          </a:p>
          <a:p>
            <a:pPr marL="0" indent="0">
              <a:buNone/>
            </a:pPr>
            <a:endParaRPr lang="en-US" dirty="0">
              <a:solidFill>
                <a:schemeClr val="bg1"/>
              </a:solidFill>
            </a:endParaRPr>
          </a:p>
          <a:p>
            <a:pPr marL="0" indent="0">
              <a:buNone/>
            </a:pPr>
            <a:r>
              <a:rPr lang="en-US" dirty="0" smtClean="0">
                <a:solidFill>
                  <a:schemeClr val="bg1"/>
                </a:solidFill>
              </a:rPr>
              <a:t>Special Thanks:</a:t>
            </a:r>
          </a:p>
          <a:p>
            <a:pPr marL="0" indent="0">
              <a:buNone/>
            </a:pPr>
            <a:r>
              <a:rPr lang="en-US" dirty="0" smtClean="0">
                <a:solidFill>
                  <a:schemeClr val="bg1"/>
                </a:solidFill>
              </a:rPr>
              <a:t>Jake Forbes (Star Stable Entertainment)</a:t>
            </a:r>
          </a:p>
        </p:txBody>
      </p:sp>
      <p:pic>
        <p:nvPicPr>
          <p:cNvPr id="1028" name="Picture 4" descr="Image result for back butt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668" y="5743268"/>
            <a:ext cx="1114732" cy="111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9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dialogu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0524595" cy="684195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824680" y="152400"/>
            <a:ext cx="7481120" cy="2667000"/>
          </a:xfrm>
          <a:prstGeom prst="roundRect">
            <a:avLst>
              <a:gd name="adj" fmla="val 8006"/>
            </a:avLst>
          </a:prstGeom>
          <a:gradFill flip="none" rotWithShape="1">
            <a:gsLst>
              <a:gs pos="0">
                <a:srgbClr val="665FA3"/>
              </a:gs>
              <a:gs pos="100000">
                <a:srgbClr val="000048"/>
              </a:gs>
            </a:gsLst>
            <a:lin ang="5400000" scaled="1"/>
            <a:tileRect/>
          </a:gra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44001" cy="1143000"/>
          </a:xfrm>
        </p:spPr>
        <p:txBody>
          <a:bodyPr>
            <a:normAutofit/>
          </a:bodyPr>
          <a:lstStyle/>
          <a:p>
            <a:r>
              <a:rPr lang="en-US" sz="3200" dirty="0" smtClean="0">
                <a:solidFill>
                  <a:schemeClr val="bg1">
                    <a:lumMod val="95000"/>
                  </a:schemeClr>
                </a:solidFill>
              </a:rPr>
              <a:t>Why talk to NPC’s?</a:t>
            </a:r>
            <a:endParaRPr lang="en-US" sz="3200" dirty="0">
              <a:solidFill>
                <a:schemeClr val="bg1">
                  <a:lumMod val="95000"/>
                </a:schemeClr>
              </a:solidFill>
            </a:endParaRPr>
          </a:p>
        </p:txBody>
      </p:sp>
      <p:sp>
        <p:nvSpPr>
          <p:cNvPr id="6" name="Isosceles Triangle 5"/>
          <p:cNvSpPr/>
          <p:nvPr/>
        </p:nvSpPr>
        <p:spPr>
          <a:xfrm rot="5400000">
            <a:off x="1021364" y="1085162"/>
            <a:ext cx="189649" cy="16349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p:cNvPr>
          <p:cNvSpPr txBox="1"/>
          <p:nvPr/>
        </p:nvSpPr>
        <p:spPr>
          <a:xfrm>
            <a:off x="1284576" y="990091"/>
            <a:ext cx="5511830" cy="1569660"/>
          </a:xfrm>
          <a:prstGeom prst="rect">
            <a:avLst/>
          </a:prstGeom>
          <a:noFill/>
        </p:spPr>
        <p:txBody>
          <a:bodyPr wrap="none" rtlCol="0">
            <a:spAutoFit/>
          </a:bodyPr>
          <a:lstStyle/>
          <a:p>
            <a:pPr>
              <a:spcBef>
                <a:spcPts val="24"/>
              </a:spcBef>
            </a:pPr>
            <a:r>
              <a:rPr lang="en-US" sz="1600" dirty="0">
                <a:solidFill>
                  <a:schemeClr val="bg1">
                    <a:lumMod val="95000"/>
                  </a:schemeClr>
                </a:solidFill>
              </a:rPr>
              <a:t>Narrative agency: player defines the story</a:t>
            </a:r>
          </a:p>
          <a:p>
            <a:pPr>
              <a:spcBef>
                <a:spcPts val="24"/>
              </a:spcBef>
            </a:pPr>
            <a:r>
              <a:rPr lang="en-US" sz="1600" dirty="0">
                <a:solidFill>
                  <a:schemeClr val="bg1">
                    <a:lumMod val="95000"/>
                  </a:schemeClr>
                </a:solidFill>
              </a:rPr>
              <a:t>Self-expression: let the player define who the PC is (Mass Effect)</a:t>
            </a:r>
          </a:p>
          <a:p>
            <a:pPr>
              <a:spcBef>
                <a:spcPts val="24"/>
              </a:spcBef>
            </a:pPr>
            <a:r>
              <a:rPr lang="en-US" sz="1600" dirty="0" smtClean="0">
                <a:solidFill>
                  <a:schemeClr val="bg1">
                    <a:lumMod val="95000"/>
                  </a:schemeClr>
                </a:solidFill>
              </a:rPr>
              <a:t>Character exposition: PC/NPC Self expression (</a:t>
            </a:r>
            <a:r>
              <a:rPr lang="en-US" sz="1600" dirty="0" err="1" smtClean="0">
                <a:solidFill>
                  <a:schemeClr val="bg1">
                    <a:lumMod val="95000"/>
                  </a:schemeClr>
                </a:solidFill>
              </a:rPr>
              <a:t>Firewatch</a:t>
            </a:r>
            <a:r>
              <a:rPr lang="en-US" sz="1600" dirty="0">
                <a:solidFill>
                  <a:schemeClr val="bg1">
                    <a:lumMod val="95000"/>
                  </a:schemeClr>
                </a:solidFill>
              </a:rPr>
              <a:t>)</a:t>
            </a:r>
          </a:p>
          <a:p>
            <a:pPr>
              <a:spcBef>
                <a:spcPts val="24"/>
              </a:spcBef>
            </a:pPr>
            <a:r>
              <a:rPr lang="en-US" sz="1600" dirty="0" smtClean="0">
                <a:solidFill>
                  <a:schemeClr val="bg1">
                    <a:lumMod val="95000"/>
                  </a:schemeClr>
                </a:solidFill>
              </a:rPr>
              <a:t>Relationship building: friend networks </a:t>
            </a:r>
            <a:r>
              <a:rPr lang="en-US" sz="1600" dirty="0">
                <a:solidFill>
                  <a:schemeClr val="bg1">
                    <a:lumMod val="95000"/>
                  </a:schemeClr>
                </a:solidFill>
              </a:rPr>
              <a:t>with NPCs (Dragon Age)</a:t>
            </a:r>
          </a:p>
          <a:p>
            <a:pPr>
              <a:spcBef>
                <a:spcPts val="24"/>
              </a:spcBef>
            </a:pPr>
            <a:r>
              <a:rPr lang="en-US" sz="1600" dirty="0" smtClean="0">
                <a:solidFill>
                  <a:schemeClr val="bg1">
                    <a:lumMod val="95000"/>
                  </a:schemeClr>
                </a:solidFill>
              </a:rPr>
              <a:t>Rewards: information</a:t>
            </a:r>
            <a:r>
              <a:rPr lang="en-US" sz="1600" dirty="0">
                <a:solidFill>
                  <a:schemeClr val="bg1">
                    <a:lumMod val="95000"/>
                  </a:schemeClr>
                </a:solidFill>
              </a:rPr>
              <a:t>, humor, etc. (Monkey Island)</a:t>
            </a:r>
          </a:p>
          <a:p>
            <a:pPr>
              <a:spcBef>
                <a:spcPts val="24"/>
              </a:spcBef>
            </a:pPr>
            <a:r>
              <a:rPr lang="en-US" sz="1600" dirty="0" smtClean="0">
                <a:solidFill>
                  <a:schemeClr val="bg1">
                    <a:lumMod val="95000"/>
                  </a:schemeClr>
                </a:solidFill>
              </a:rPr>
              <a:t>Puzzles: Conversation </a:t>
            </a:r>
            <a:r>
              <a:rPr lang="en-US" sz="1600" dirty="0">
                <a:solidFill>
                  <a:schemeClr val="bg1">
                    <a:lumMod val="95000"/>
                  </a:schemeClr>
                </a:solidFill>
              </a:rPr>
              <a:t>as puzzle (</a:t>
            </a:r>
            <a:r>
              <a:rPr lang="en-US" sz="1600" dirty="0" err="1">
                <a:solidFill>
                  <a:schemeClr val="bg1">
                    <a:lumMod val="95000"/>
                  </a:schemeClr>
                </a:solidFill>
              </a:rPr>
              <a:t>Planescape</a:t>
            </a:r>
            <a:r>
              <a:rPr lang="en-US" sz="1600" dirty="0">
                <a:solidFill>
                  <a:schemeClr val="bg1">
                    <a:lumMod val="95000"/>
                  </a:schemeClr>
                </a:solidFill>
              </a:rPr>
              <a:t>: Torment</a:t>
            </a:r>
            <a:r>
              <a:rPr lang="en-US" sz="1600" dirty="0" smtClean="0">
                <a:solidFill>
                  <a:schemeClr val="bg1">
                    <a:lumMod val="95000"/>
                  </a:schemeClr>
                </a:solidFill>
              </a:rPr>
              <a:t>)</a:t>
            </a:r>
            <a:endParaRPr lang="en-US" sz="1600" dirty="0">
              <a:solidFill>
                <a:schemeClr val="bg1">
                  <a:lumMod val="95000"/>
                </a:schemeClr>
              </a:solidFill>
            </a:endParaRPr>
          </a:p>
        </p:txBody>
      </p:sp>
    </p:spTree>
    <p:extLst>
      <p:ext uri="{BB962C8B-B14F-4D97-AF65-F5344CB8AC3E}">
        <p14:creationId xmlns:p14="http://schemas.microsoft.com/office/powerpoint/2010/main" val="4556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 y="542260"/>
            <a:ext cx="9204164" cy="51727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3" action="ppaction://hlinksldjump"/>
          </p:cNvPr>
          <p:cNvSpPr txBox="1"/>
          <p:nvPr/>
        </p:nvSpPr>
        <p:spPr>
          <a:xfrm>
            <a:off x="0" y="4038598"/>
            <a:ext cx="9144000" cy="3048001"/>
          </a:xfrm>
          <a:prstGeom prst="rect">
            <a:avLst/>
          </a:prstGeom>
          <a:solidFill>
            <a:schemeClr val="tx1"/>
          </a:solidFill>
        </p:spPr>
        <p:txBody>
          <a:bodyPr wrap="square" rtlCol="0">
            <a:normAutofit/>
          </a:bodyPr>
          <a:lstStyle/>
          <a:p>
            <a:pPr marL="800100" lvl="2" indent="0">
              <a:spcBef>
                <a:spcPts val="360"/>
              </a:spcBef>
              <a:buNone/>
            </a:pPr>
            <a:r>
              <a:rPr lang="en-US" sz="1400" dirty="0">
                <a:solidFill>
                  <a:schemeClr val="bg1"/>
                </a:solidFill>
              </a:rPr>
              <a:t>Transactions with NPCs (shopkeepers, etc.)</a:t>
            </a:r>
          </a:p>
          <a:p>
            <a:pPr marL="800100" lvl="2" indent="0">
              <a:spcBef>
                <a:spcPts val="360"/>
              </a:spcBef>
              <a:buNone/>
            </a:pPr>
            <a:r>
              <a:rPr lang="en-US" sz="1400" dirty="0">
                <a:solidFill>
                  <a:schemeClr val="bg1"/>
                </a:solidFill>
              </a:rPr>
              <a:t>Giving the player agency (or illusion of agency) over the narrative</a:t>
            </a:r>
          </a:p>
          <a:p>
            <a:pPr marL="800100" lvl="2" indent="0">
              <a:spcBef>
                <a:spcPts val="360"/>
              </a:spcBef>
              <a:buNone/>
            </a:pPr>
            <a:r>
              <a:rPr lang="en-US" sz="1400" dirty="0">
                <a:solidFill>
                  <a:schemeClr val="bg1"/>
                </a:solidFill>
              </a:rPr>
              <a:t>Better ratio of dev time to play time than alternatives like FMV cut scenes or conversational AI</a:t>
            </a:r>
          </a:p>
          <a:p>
            <a:pPr marL="800100" lvl="2" indent="0">
              <a:spcBef>
                <a:spcPts val="360"/>
              </a:spcBef>
              <a:buNone/>
            </a:pPr>
            <a:r>
              <a:rPr lang="en-US" sz="1400" dirty="0">
                <a:solidFill>
                  <a:schemeClr val="bg1"/>
                </a:solidFill>
              </a:rPr>
              <a:t>Automated substitute for GM-controlled NPCs or Charisma rolls in tabletop RPGs</a:t>
            </a:r>
          </a:p>
          <a:p>
            <a:pPr marL="800100" lvl="2" indent="0">
              <a:spcBef>
                <a:spcPts val="360"/>
              </a:spcBef>
              <a:buNone/>
            </a:pPr>
            <a:r>
              <a:rPr lang="en-US" sz="1400" dirty="0">
                <a:solidFill>
                  <a:schemeClr val="bg1"/>
                </a:solidFill>
              </a:rPr>
              <a:t>Practical way to break a giant wall of text into smaller, easily-readable chunks</a:t>
            </a:r>
          </a:p>
          <a:p>
            <a:pPr marL="800100" lvl="2" indent="0">
              <a:spcBef>
                <a:spcPts val="360"/>
              </a:spcBef>
              <a:buNone/>
            </a:pPr>
            <a:r>
              <a:rPr lang="en-US" sz="1400" dirty="0">
                <a:solidFill>
                  <a:schemeClr val="bg1"/>
                </a:solidFill>
              </a:rPr>
              <a:t>Adds interactivity to an otherwise non-interactive part of the game</a:t>
            </a:r>
          </a:p>
          <a:p>
            <a:pPr marL="800100" lvl="2" indent="0">
              <a:spcBef>
                <a:spcPts val="360"/>
              </a:spcBef>
              <a:buNone/>
            </a:pPr>
            <a:r>
              <a:rPr lang="en-US" sz="1400" dirty="0">
                <a:solidFill>
                  <a:schemeClr val="bg1"/>
                </a:solidFill>
              </a:rPr>
              <a:t>Efficient way to let the player explore the parts of the story they want and ignore the rest (like an HTML doc where the reader can click on links of interest)</a:t>
            </a:r>
          </a:p>
          <a:p>
            <a:pPr marL="800100" lvl="2" indent="0">
              <a:spcBef>
                <a:spcPts val="360"/>
              </a:spcBef>
              <a:buNone/>
            </a:pPr>
            <a:r>
              <a:rPr lang="en-US" sz="1400" dirty="0">
                <a:solidFill>
                  <a:schemeClr val="bg1"/>
                </a:solidFill>
              </a:rPr>
              <a:t>Lets </a:t>
            </a:r>
            <a:r>
              <a:rPr lang="en-US" sz="1400" dirty="0" err="1">
                <a:solidFill>
                  <a:schemeClr val="bg1"/>
                </a:solidFill>
              </a:rPr>
              <a:t>completionist</a:t>
            </a:r>
            <a:r>
              <a:rPr lang="en-US" sz="1400" dirty="0">
                <a:solidFill>
                  <a:schemeClr val="bg1"/>
                </a:solidFill>
              </a:rPr>
              <a:t> players explore all options without them having the fear of missing out that a more open conversation system gives</a:t>
            </a:r>
          </a:p>
          <a:p>
            <a:pPr marL="800100" lvl="2" indent="0">
              <a:spcBef>
                <a:spcPts val="360"/>
              </a:spcBef>
              <a:buNone/>
            </a:pPr>
            <a:r>
              <a:rPr lang="en-US" sz="1400" dirty="0">
                <a:solidFill>
                  <a:schemeClr val="bg1"/>
                </a:solidFill>
              </a:rPr>
              <a:t>Meets audience </a:t>
            </a:r>
            <a:r>
              <a:rPr lang="en-US" sz="1400" dirty="0" smtClean="0">
                <a:solidFill>
                  <a:schemeClr val="bg1"/>
                </a:solidFill>
              </a:rPr>
              <a:t>expectations</a:t>
            </a:r>
            <a:endParaRPr lang="en-US" sz="1400" dirty="0">
              <a:solidFill>
                <a:schemeClr val="bg1"/>
              </a:solidFill>
            </a:endParaRPr>
          </a:p>
        </p:txBody>
      </p:sp>
      <p:sp>
        <p:nvSpPr>
          <p:cNvPr id="2" name="Title 1"/>
          <p:cNvSpPr>
            <a:spLocks noGrp="1"/>
          </p:cNvSpPr>
          <p:nvPr>
            <p:ph type="title"/>
          </p:nvPr>
        </p:nvSpPr>
        <p:spPr>
          <a:xfrm>
            <a:off x="1772" y="0"/>
            <a:ext cx="9204164" cy="1219200"/>
          </a:xfrm>
          <a:solidFill>
            <a:schemeClr val="tx1"/>
          </a:solidFill>
        </p:spPr>
        <p:txBody>
          <a:bodyPr>
            <a:noAutofit/>
          </a:bodyPr>
          <a:lstStyle/>
          <a:p>
            <a:r>
              <a:rPr lang="en-US" sz="3200" dirty="0" smtClean="0">
                <a:solidFill>
                  <a:schemeClr val="bg1"/>
                </a:solidFill>
              </a:rPr>
              <a:t>Why have we used dialogue trees?</a:t>
            </a:r>
            <a:endParaRPr lang="en-US" sz="3200" dirty="0">
              <a:solidFill>
                <a:schemeClr val="bg1"/>
              </a:solidFill>
            </a:endParaRPr>
          </a:p>
        </p:txBody>
      </p:sp>
      <p:sp>
        <p:nvSpPr>
          <p:cNvPr id="8" name="Isosceles Triangle 7"/>
          <p:cNvSpPr/>
          <p:nvPr/>
        </p:nvSpPr>
        <p:spPr>
          <a:xfrm rot="5400000">
            <a:off x="672721" y="4101298"/>
            <a:ext cx="189649" cy="16349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142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conversation with a video game character tied up"/>
          <p:cNvPicPr>
            <a:picLocks noChangeAspect="1" noChangeArrowheads="1"/>
          </p:cNvPicPr>
          <p:nvPr/>
        </p:nvPicPr>
        <p:blipFill rotWithShape="1">
          <a:blip r:embed="rId3">
            <a:extLst>
              <a:ext uri="{28A0092B-C50C-407E-A947-70E740481C1C}">
                <a14:useLocalDpi xmlns:a14="http://schemas.microsoft.com/office/drawing/2010/main" val="0"/>
              </a:ext>
            </a:extLst>
          </a:blip>
          <a:srcRect l="8342" r="8245"/>
          <a:stretch/>
        </p:blipFill>
        <p:spPr bwMode="auto">
          <a:xfrm>
            <a:off x="-1" y="7088"/>
            <a:ext cx="9144001" cy="6853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4" action="ppaction://hlinksldjump"/>
          </p:cNvPr>
          <p:cNvSpPr txBox="1"/>
          <p:nvPr/>
        </p:nvSpPr>
        <p:spPr>
          <a:xfrm>
            <a:off x="569654" y="4705290"/>
            <a:ext cx="7964746" cy="1815882"/>
          </a:xfrm>
          <a:prstGeom prst="rect">
            <a:avLst/>
          </a:prstGeom>
          <a:solidFill>
            <a:schemeClr val="tx1"/>
          </a:solidFill>
        </p:spPr>
        <p:txBody>
          <a:bodyPr wrap="square" rtlCol="0">
            <a:spAutoFit/>
          </a:bodyPr>
          <a:lstStyle/>
          <a:p>
            <a:r>
              <a:rPr lang="en-US" sz="2000" dirty="0" smtClean="0">
                <a:solidFill>
                  <a:schemeClr val="bg1"/>
                </a:solidFill>
              </a:rPr>
              <a:t>* Why do so many of us hate dialogue trees, then?</a:t>
            </a:r>
          </a:p>
          <a:p>
            <a:endParaRPr lang="en-US" sz="2000" dirty="0" smtClean="0">
              <a:solidFill>
                <a:schemeClr val="bg1"/>
              </a:solidFill>
            </a:endParaRPr>
          </a:p>
          <a:p>
            <a:r>
              <a:rPr lang="en-US" sz="1200" dirty="0" smtClean="0">
                <a:solidFill>
                  <a:schemeClr val="bg1"/>
                </a:solidFill>
              </a:rPr>
              <a:t>        NPCs have no agency. They respond in pre-programmed 	NPCs end up feeling like vending machines where</a:t>
            </a:r>
          </a:p>
          <a:p>
            <a:r>
              <a:rPr lang="en-US" sz="1200" dirty="0">
                <a:solidFill>
                  <a:schemeClr val="bg1"/>
                </a:solidFill>
              </a:rPr>
              <a:t> </a:t>
            </a:r>
            <a:r>
              <a:rPr lang="en-US" sz="1200" dirty="0" smtClean="0">
                <a:solidFill>
                  <a:schemeClr val="bg1"/>
                </a:solidFill>
              </a:rPr>
              <a:t>       ways that are often easy to master. This makes them feel 	the player pushes a button to get a response out of</a:t>
            </a:r>
          </a:p>
          <a:p>
            <a:r>
              <a:rPr lang="en-US" sz="1200" dirty="0">
                <a:solidFill>
                  <a:schemeClr val="bg1"/>
                </a:solidFill>
              </a:rPr>
              <a:t> </a:t>
            </a:r>
            <a:r>
              <a:rPr lang="en-US" sz="1200" dirty="0" smtClean="0">
                <a:solidFill>
                  <a:schemeClr val="bg1"/>
                </a:solidFill>
              </a:rPr>
              <a:t>       like marionettes where the player is pulling the strings, 	it. Real human interaction doesn’t work like that.</a:t>
            </a:r>
          </a:p>
          <a:p>
            <a:r>
              <a:rPr lang="en-US" sz="1200" dirty="0">
                <a:solidFill>
                  <a:schemeClr val="bg1"/>
                </a:solidFill>
              </a:rPr>
              <a:t> </a:t>
            </a:r>
            <a:r>
              <a:rPr lang="en-US" sz="1200" dirty="0" smtClean="0">
                <a:solidFill>
                  <a:schemeClr val="bg1"/>
                </a:solidFill>
              </a:rPr>
              <a:t>       which destroys the illusion of interacting with another 		Real interactions involve uncertainty and consent, </a:t>
            </a:r>
          </a:p>
          <a:p>
            <a:r>
              <a:rPr lang="en-US" sz="1200" dirty="0" smtClean="0">
                <a:solidFill>
                  <a:schemeClr val="bg1"/>
                </a:solidFill>
              </a:rPr>
              <a:t>        character.				</a:t>
            </a:r>
            <a:r>
              <a:rPr lang="en-US" sz="1200" dirty="0">
                <a:solidFill>
                  <a:schemeClr val="bg1"/>
                </a:solidFill>
              </a:rPr>
              <a:t>	</a:t>
            </a:r>
            <a:r>
              <a:rPr lang="en-US" sz="1200" dirty="0" smtClean="0">
                <a:solidFill>
                  <a:schemeClr val="bg1"/>
                </a:solidFill>
              </a:rPr>
              <a:t>something </a:t>
            </a:r>
            <a:r>
              <a:rPr lang="en-US" sz="1200" dirty="0">
                <a:solidFill>
                  <a:schemeClr val="bg1"/>
                </a:solidFill>
              </a:rPr>
              <a:t>that NPCs </a:t>
            </a:r>
            <a:r>
              <a:rPr lang="en-US" sz="1200" dirty="0" smtClean="0">
                <a:solidFill>
                  <a:schemeClr val="bg1"/>
                </a:solidFill>
              </a:rPr>
              <a:t>don’t have, which makes the 					</a:t>
            </a:r>
            <a:r>
              <a:rPr lang="en-US" sz="1200" dirty="0">
                <a:solidFill>
                  <a:schemeClr val="bg1"/>
                </a:solidFill>
              </a:rPr>
              <a:t>interaction </a:t>
            </a:r>
            <a:r>
              <a:rPr lang="en-US" sz="1200" dirty="0" smtClean="0">
                <a:solidFill>
                  <a:schemeClr val="bg1"/>
                </a:solidFill>
              </a:rPr>
              <a:t>feel awkward.</a:t>
            </a:r>
            <a:endParaRPr lang="en-US" sz="1200" dirty="0">
              <a:solidFill>
                <a:schemeClr val="bg1"/>
              </a:solidFill>
            </a:endParaRPr>
          </a:p>
        </p:txBody>
      </p:sp>
      <p:pic>
        <p:nvPicPr>
          <p:cNvPr id="10" name="Picture 6" descr="Image result for conversation with a video game character tied up"/>
          <p:cNvPicPr>
            <a:picLocks noChangeAspect="1" noChangeArrowheads="1"/>
          </p:cNvPicPr>
          <p:nvPr/>
        </p:nvPicPr>
        <p:blipFill rotWithShape="1">
          <a:blip r:embed="rId3">
            <a:extLst>
              <a:ext uri="{28A0092B-C50C-407E-A947-70E740481C1C}">
                <a14:useLocalDpi xmlns:a14="http://schemas.microsoft.com/office/drawing/2010/main" val="0"/>
              </a:ext>
            </a:extLst>
          </a:blip>
          <a:srcRect l="30585" t="86622" r="65244" b="7819"/>
          <a:stretch/>
        </p:blipFill>
        <p:spPr bwMode="auto">
          <a:xfrm>
            <a:off x="4724400" y="5365899"/>
            <a:ext cx="4572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38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knights of the old republic dialo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381000"/>
            <a:ext cx="7964746" cy="1015663"/>
          </a:xfrm>
          <a:prstGeom prst="rect">
            <a:avLst/>
          </a:prstGeom>
          <a:solidFill>
            <a:schemeClr val="tx1"/>
          </a:solidFill>
        </p:spPr>
        <p:txBody>
          <a:bodyPr wrap="square" rtlCol="0">
            <a:spAutoFit/>
          </a:bodyPr>
          <a:lstStyle/>
          <a:p>
            <a:r>
              <a:rPr lang="en-US" sz="2000" dirty="0" smtClean="0">
                <a:solidFill>
                  <a:schemeClr val="accent5">
                    <a:lumMod val="60000"/>
                    <a:lumOff val="40000"/>
                  </a:schemeClr>
                </a:solidFill>
              </a:rPr>
              <a:t>Are there other reasons dialogue trees fail to engage players?</a:t>
            </a:r>
          </a:p>
          <a:p>
            <a:endParaRPr lang="en-US" sz="2000" dirty="0">
              <a:solidFill>
                <a:schemeClr val="accent5">
                  <a:lumMod val="60000"/>
                  <a:lumOff val="40000"/>
                </a:schemeClr>
              </a:solidFill>
            </a:endParaRPr>
          </a:p>
          <a:p>
            <a:endParaRPr lang="en-US" sz="2000" dirty="0" smtClean="0">
              <a:solidFill>
                <a:schemeClr val="accent5">
                  <a:lumMod val="60000"/>
                  <a:lumOff val="40000"/>
                </a:schemeClr>
              </a:solidFill>
            </a:endParaRPr>
          </a:p>
        </p:txBody>
      </p:sp>
      <p:sp>
        <p:nvSpPr>
          <p:cNvPr id="4" name="TextBox 3">
            <a:hlinkClick r:id="rId3" action="ppaction://hlinksldjump"/>
          </p:cNvPr>
          <p:cNvSpPr txBox="1"/>
          <p:nvPr/>
        </p:nvSpPr>
        <p:spPr>
          <a:xfrm>
            <a:off x="76200" y="5420833"/>
            <a:ext cx="9067800" cy="1405513"/>
          </a:xfrm>
          <a:prstGeom prst="rect">
            <a:avLst/>
          </a:prstGeom>
          <a:solidFill>
            <a:schemeClr val="tx1"/>
          </a:solidFill>
        </p:spPr>
        <p:txBody>
          <a:bodyPr wrap="square" rtlCol="0">
            <a:spAutoFit/>
          </a:bodyPr>
          <a:lstStyle/>
          <a:p>
            <a:pPr>
              <a:spcBef>
                <a:spcPts val="400"/>
              </a:spcBef>
            </a:pPr>
            <a:r>
              <a:rPr lang="en-US" sz="1200" dirty="0" smtClean="0">
                <a:solidFill>
                  <a:schemeClr val="accent5">
                    <a:lumMod val="60000"/>
                    <a:lumOff val="40000"/>
                  </a:schemeClr>
                </a:solidFill>
              </a:rPr>
              <a:t>If a player can choose any option, the PC might not have a consistent perspective, thus becoming a weak character.</a:t>
            </a:r>
          </a:p>
          <a:p>
            <a:pPr>
              <a:spcBef>
                <a:spcPts val="400"/>
              </a:spcBef>
            </a:pPr>
            <a:r>
              <a:rPr lang="en-US" sz="1200" dirty="0" smtClean="0">
                <a:solidFill>
                  <a:schemeClr val="accent5">
                    <a:lumMod val="60000"/>
                    <a:lumOff val="40000"/>
                  </a:schemeClr>
                </a:solidFill>
              </a:rPr>
              <a:t>There’s often a mismatch between the conversation and other core systems; dialogue trees may not support the core gameplay.</a:t>
            </a:r>
          </a:p>
          <a:p>
            <a:pPr>
              <a:spcBef>
                <a:spcPts val="400"/>
              </a:spcBef>
            </a:pPr>
            <a:r>
              <a:rPr lang="en-US" sz="1200" dirty="0" smtClean="0">
                <a:solidFill>
                  <a:schemeClr val="accent5">
                    <a:lumMod val="60000"/>
                    <a:lumOff val="40000"/>
                  </a:schemeClr>
                </a:solidFill>
              </a:rPr>
              <a:t>Sometimes the player wants to say something that isn’t available as an option, which breaks immersion.</a:t>
            </a:r>
          </a:p>
          <a:p>
            <a:pPr>
              <a:spcBef>
                <a:spcPts val="400"/>
              </a:spcBef>
            </a:pPr>
            <a:r>
              <a:rPr lang="en-US" sz="1200" dirty="0" smtClean="0">
                <a:solidFill>
                  <a:schemeClr val="accent5">
                    <a:lumMod val="60000"/>
                    <a:lumOff val="40000"/>
                  </a:schemeClr>
                </a:solidFill>
              </a:rPr>
              <a:t>Sometimes the player chooses an option expecting one thing, and then the option plays out contrary to player intention, leading to frustration.</a:t>
            </a:r>
          </a:p>
          <a:p>
            <a:pPr>
              <a:spcBef>
                <a:spcPts val="400"/>
              </a:spcBef>
            </a:pPr>
            <a:r>
              <a:rPr lang="en-US" sz="1200" dirty="0" smtClean="0">
                <a:solidFill>
                  <a:schemeClr val="accent6">
                    <a:lumMod val="20000"/>
                    <a:lumOff val="80000"/>
                  </a:schemeClr>
                </a:solidFill>
              </a:rPr>
              <a:t>If there is a “right” answer among the dialogue options, the player’s focus shifts from having a conversation to solving a puzzle, which becomes an obstacle to immersion.</a:t>
            </a:r>
            <a:endParaRPr lang="en-US" sz="1200" dirty="0">
              <a:solidFill>
                <a:schemeClr val="accent6">
                  <a:lumMod val="20000"/>
                  <a:lumOff val="80000"/>
                </a:schemeClr>
              </a:solidFill>
            </a:endParaRPr>
          </a:p>
        </p:txBody>
      </p:sp>
    </p:spTree>
    <p:extLst>
      <p:ext uri="{BB962C8B-B14F-4D97-AF65-F5344CB8AC3E}">
        <p14:creationId xmlns:p14="http://schemas.microsoft.com/office/powerpoint/2010/main" val="15583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planescape torment dialo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3" action="ppaction://hlinksldjump"/>
          </p:cNvPr>
          <p:cNvSpPr/>
          <p:nvPr/>
        </p:nvSpPr>
        <p:spPr>
          <a:xfrm>
            <a:off x="914400" y="4267200"/>
            <a:ext cx="6858000" cy="2438400"/>
          </a:xfrm>
          <a:prstGeom prst="rect">
            <a:avLst/>
          </a:prstGeom>
          <a:blipFill>
            <a:blip r:embed="rId4">
              <a:duotone>
                <a:prstClr val="black"/>
                <a:srgbClr val="D9C3A5">
                  <a:tint val="50000"/>
                  <a:satMod val="180000"/>
                </a:srgbClr>
              </a:duotone>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dirty="0" smtClean="0">
                <a:solidFill>
                  <a:schemeClr val="bg2">
                    <a:lumMod val="90000"/>
                  </a:schemeClr>
                </a:solidFill>
              </a:rPr>
              <a:t>Some dialogue trees feel artificial because there’s no conversational history or context: within a single conversation, selecting the same option will give the same result every time. This presentation is an example: if you ask about what’s wrong with dialogue trees, you’ll get the same sequence of slides no matter how many times you asked before. In an actual conversation, asking the same thing multiple times or asking things out of order (such as offering a greeting only after conducting business) would come across as strange, but NPCs don’t often look perturbed when this happens.</a:t>
            </a:r>
            <a:endParaRPr lang="en-US" dirty="0">
              <a:solidFill>
                <a:schemeClr val="bg2">
                  <a:lumMod val="90000"/>
                </a:schemeClr>
              </a:solidFill>
            </a:endParaRPr>
          </a:p>
        </p:txBody>
      </p:sp>
    </p:spTree>
    <p:extLst>
      <p:ext uri="{BB962C8B-B14F-4D97-AF65-F5344CB8AC3E}">
        <p14:creationId xmlns:p14="http://schemas.microsoft.com/office/powerpoint/2010/main" val="109632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olgo 13 nes smirk"/>
          <p:cNvPicPr>
            <a:picLocks noChangeAspect="1" noChangeArrowheads="1"/>
          </p:cNvPicPr>
          <p:nvPr/>
        </p:nvPicPr>
        <p:blipFill rotWithShape="1">
          <a:blip r:embed="rId2">
            <a:extLst>
              <a:ext uri="{28A0092B-C50C-407E-A947-70E740481C1C}">
                <a14:useLocalDpi xmlns:a14="http://schemas.microsoft.com/office/drawing/2010/main" val="0"/>
              </a:ext>
            </a:extLst>
          </a:blip>
          <a:srcRect l="488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3" action="ppaction://hlinksldjump"/>
          </p:cNvPr>
          <p:cNvSpPr txBox="1"/>
          <p:nvPr/>
        </p:nvSpPr>
        <p:spPr>
          <a:xfrm>
            <a:off x="3048001" y="990600"/>
            <a:ext cx="4800600" cy="2062103"/>
          </a:xfrm>
          <a:prstGeom prst="rect">
            <a:avLst/>
          </a:prstGeom>
          <a:solidFill>
            <a:schemeClr val="tx1"/>
          </a:solidFill>
        </p:spPr>
        <p:txBody>
          <a:bodyPr wrap="square" rtlCol="0">
            <a:spAutoFit/>
          </a:bodyPr>
          <a:lstStyle/>
          <a:p>
            <a:r>
              <a:rPr lang="en-US" sz="1600" dirty="0" smtClean="0">
                <a:solidFill>
                  <a:schemeClr val="bg1"/>
                </a:solidFill>
              </a:rPr>
              <a:t>Also: dialogue in games exploits a </a:t>
            </a:r>
            <a:r>
              <a:rPr lang="en-US" sz="1600" dirty="0" err="1" smtClean="0">
                <a:solidFill>
                  <a:schemeClr val="bg1"/>
                </a:solidFill>
              </a:rPr>
              <a:t>brainhack</a:t>
            </a:r>
            <a:r>
              <a:rPr lang="en-US" sz="1600" dirty="0" smtClean="0">
                <a:solidFill>
                  <a:schemeClr val="bg1"/>
                </a:solidFill>
              </a:rPr>
              <a:t> often used by con artists as a shortcut to human intimacy and trust: volunteering some extremely personal piece of information early in a conversation to cause the other to reciprocate or take the cue that we must be close. This can be highly efficient for gamers used to this convention, but weird and off-putting for players who aren’t.</a:t>
            </a:r>
            <a:endParaRPr lang="en-US" sz="1600" dirty="0">
              <a:solidFill>
                <a:schemeClr val="bg1"/>
              </a:solidFill>
            </a:endParaRPr>
          </a:p>
        </p:txBody>
      </p:sp>
    </p:spTree>
    <p:extLst>
      <p:ext uri="{BB962C8B-B14F-4D97-AF65-F5344CB8AC3E}">
        <p14:creationId xmlns:p14="http://schemas.microsoft.com/office/powerpoint/2010/main" val="535226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14663</TotalTime>
  <Words>2874</Words>
  <Application>Microsoft Macintosh PowerPoint</Application>
  <PresentationFormat>On-screen Show (4:3)</PresentationFormat>
  <Paragraphs>146</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Better Than Dialogue Trees</vt:lpstr>
      <vt:lpstr>In This Document</vt:lpstr>
      <vt:lpstr>PowerPoint Presentation</vt:lpstr>
      <vt:lpstr>Why talk to NPC’s?</vt:lpstr>
      <vt:lpstr>Why have we used dialogue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experimental ideas</vt:lpstr>
      <vt:lpstr>Case Studies</vt:lpstr>
      <vt:lpstr>PowerPoint Presentation</vt:lpstr>
      <vt:lpstr>PowerPoint Presentation</vt:lpstr>
      <vt:lpstr>PowerPoint Presentation</vt:lpstr>
      <vt:lpstr>PowerPoint Presentation</vt:lpstr>
      <vt:lpstr>Tools and Design Patterns</vt:lpstr>
      <vt:lpstr>PowerPoint Presentation</vt:lpstr>
      <vt:lpstr>PowerPoint Presentation</vt:lpstr>
    </vt:vector>
  </TitlesOfParts>
  <Company>Hewlett-Packard Company</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Than Dialogue Trees</dc:title>
  <dc:creator>Sharon</dc:creator>
  <cp:lastModifiedBy>Microsoft Office User</cp:lastModifiedBy>
  <cp:revision>125</cp:revision>
  <dcterms:created xsi:type="dcterms:W3CDTF">2017-12-15T03:15:01Z</dcterms:created>
  <dcterms:modified xsi:type="dcterms:W3CDTF">2017-12-29T15:31:38Z</dcterms:modified>
</cp:coreProperties>
</file>